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4"/>
  </p:notesMasterIdLst>
  <p:sldIdLst>
    <p:sldId id="256" r:id="rId2"/>
    <p:sldId id="257" r:id="rId3"/>
    <p:sldId id="296" r:id="rId4"/>
    <p:sldId id="297" r:id="rId5"/>
    <p:sldId id="298" r:id="rId6"/>
    <p:sldId id="299" r:id="rId7"/>
    <p:sldId id="264" r:id="rId8"/>
    <p:sldId id="300" r:id="rId9"/>
    <p:sldId id="301" r:id="rId10"/>
    <p:sldId id="302" r:id="rId11"/>
    <p:sldId id="303" r:id="rId12"/>
    <p:sldId id="259" r:id="rId13"/>
  </p:sldIdLst>
  <p:sldSz cx="9144000" cy="5143500" type="screen16x9"/>
  <p:notesSz cx="6858000" cy="9144000"/>
  <p:embeddedFontLst>
    <p:embeddedFont>
      <p:font typeface="Barlow" panose="00000500000000000000" pitchFamily="2" charset="0"/>
      <p:regular r:id="rId15"/>
      <p:bold r:id="rId16"/>
      <p:italic r:id="rId17"/>
      <p:boldItalic r:id="rId18"/>
    </p:embeddedFont>
    <p:embeddedFont>
      <p:font typeface="Barlow Light" panose="00000400000000000000" pitchFamily="2"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C33"/>
    <a:srgbClr val="241437"/>
    <a:srgbClr val="FF4093"/>
    <a:srgbClr val="FF9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1C7EFF-B079-44CD-85B6-E6D3598932AC}">
  <a:tblStyle styleId="{511C7EFF-B079-44CD-85B6-E6D3598932A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CDC246-CD5F-43C5-B557-0B5EE2D3867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1"/>
    <p:restoredTop sz="94694"/>
  </p:normalViewPr>
  <p:slideViewPr>
    <p:cSldViewPr snapToGrid="0" snapToObjects="1">
      <p:cViewPr varScale="1">
        <p:scale>
          <a:sx n="107" d="100"/>
          <a:sy n="107" d="100"/>
        </p:scale>
        <p:origin x="8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2195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3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031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247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73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31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74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9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855300" y="1363125"/>
            <a:ext cx="5110800" cy="2417100"/>
          </a:xfrm>
          <a:prstGeom prst="rect">
            <a:avLst/>
          </a:prstGeom>
        </p:spPr>
        <p:txBody>
          <a:bodyPr spcFirstLastPara="1" wrap="square" lIns="0" tIns="0" rIns="0" bIns="0" anchor="ctr" anchorCtr="0">
            <a:noAutofit/>
          </a:bodyPr>
          <a:lstStyle>
            <a:lvl1pPr lvl="0" rtl="0">
              <a:spcBef>
                <a:spcPts val="0"/>
              </a:spcBef>
              <a:spcAft>
                <a:spcPts val="0"/>
              </a:spcAft>
              <a:buClr>
                <a:schemeClr val="lt2"/>
              </a:buClr>
              <a:buSzPts val="4800"/>
              <a:buNone/>
              <a:defRPr sz="48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grpSp>
        <p:nvGrpSpPr>
          <p:cNvPr id="13" name="Google Shape;13;p2"/>
          <p:cNvGrpSpPr/>
          <p:nvPr/>
        </p:nvGrpSpPr>
        <p:grpSpPr>
          <a:xfrm>
            <a:off x="0" y="2550906"/>
            <a:ext cx="719125" cy="41700"/>
            <a:chOff x="0" y="2550906"/>
            <a:chExt cx="719125" cy="41700"/>
          </a:xfrm>
        </p:grpSpPr>
        <p:sp>
          <p:nvSpPr>
            <p:cNvPr id="14" name="Google Shape;14;p2"/>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855300" y="1534047"/>
            <a:ext cx="51108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855300" y="2714552"/>
            <a:ext cx="5110800" cy="4281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2400"/>
              <a:buNone/>
              <a:defRPr>
                <a:solidFill>
                  <a:schemeClr val="lt2"/>
                </a:solidFill>
              </a:defRPr>
            </a:lvl1pPr>
            <a:lvl2pPr lvl="1" rtl="0">
              <a:spcBef>
                <a:spcPts val="800"/>
              </a:spcBef>
              <a:spcAft>
                <a:spcPts val="0"/>
              </a:spcAft>
              <a:buClr>
                <a:schemeClr val="lt2"/>
              </a:buClr>
              <a:buSzPts val="3000"/>
              <a:buNone/>
              <a:defRPr sz="3000">
                <a:solidFill>
                  <a:schemeClr val="lt2"/>
                </a:solidFill>
              </a:defRPr>
            </a:lvl2pPr>
            <a:lvl3pPr lvl="2" rtl="0">
              <a:spcBef>
                <a:spcPts val="800"/>
              </a:spcBef>
              <a:spcAft>
                <a:spcPts val="0"/>
              </a:spcAft>
              <a:buClr>
                <a:schemeClr val="lt2"/>
              </a:buClr>
              <a:buSzPts val="3000"/>
              <a:buNone/>
              <a:defRPr sz="3000">
                <a:solidFill>
                  <a:schemeClr val="lt2"/>
                </a:solidFill>
              </a:defRPr>
            </a:lvl3pPr>
            <a:lvl4pPr lvl="3" rtl="0">
              <a:spcBef>
                <a:spcPts val="800"/>
              </a:spcBef>
              <a:spcAft>
                <a:spcPts val="0"/>
              </a:spcAft>
              <a:buClr>
                <a:schemeClr val="lt2"/>
              </a:buClr>
              <a:buSzPts val="3000"/>
              <a:buNone/>
              <a:defRPr sz="3000">
                <a:solidFill>
                  <a:schemeClr val="lt2"/>
                </a:solidFill>
              </a:defRPr>
            </a:lvl4pPr>
            <a:lvl5pPr lvl="4" rtl="0">
              <a:spcBef>
                <a:spcPts val="800"/>
              </a:spcBef>
              <a:spcAft>
                <a:spcPts val="0"/>
              </a:spcAft>
              <a:buClr>
                <a:schemeClr val="lt2"/>
              </a:buClr>
              <a:buSzPts val="3000"/>
              <a:buNone/>
              <a:defRPr sz="3000">
                <a:solidFill>
                  <a:schemeClr val="lt2"/>
                </a:solidFill>
              </a:defRPr>
            </a:lvl5pPr>
            <a:lvl6pPr lvl="5" rtl="0">
              <a:spcBef>
                <a:spcPts val="800"/>
              </a:spcBef>
              <a:spcAft>
                <a:spcPts val="0"/>
              </a:spcAft>
              <a:buClr>
                <a:schemeClr val="lt2"/>
              </a:buClr>
              <a:buSzPts val="3000"/>
              <a:buNone/>
              <a:defRPr sz="3000">
                <a:solidFill>
                  <a:schemeClr val="lt2"/>
                </a:solidFill>
              </a:defRPr>
            </a:lvl6pPr>
            <a:lvl7pPr lvl="6" rtl="0">
              <a:spcBef>
                <a:spcPts val="800"/>
              </a:spcBef>
              <a:spcAft>
                <a:spcPts val="0"/>
              </a:spcAft>
              <a:buClr>
                <a:schemeClr val="lt2"/>
              </a:buClr>
              <a:buSzPts val="3000"/>
              <a:buNone/>
              <a:defRPr sz="3000">
                <a:solidFill>
                  <a:schemeClr val="lt2"/>
                </a:solidFill>
              </a:defRPr>
            </a:lvl7pPr>
            <a:lvl8pPr lvl="7" rtl="0">
              <a:spcBef>
                <a:spcPts val="800"/>
              </a:spcBef>
              <a:spcAft>
                <a:spcPts val="0"/>
              </a:spcAft>
              <a:buClr>
                <a:schemeClr val="lt2"/>
              </a:buClr>
              <a:buSzPts val="3000"/>
              <a:buNone/>
              <a:defRPr sz="3000">
                <a:solidFill>
                  <a:schemeClr val="lt2"/>
                </a:solidFill>
              </a:defRPr>
            </a:lvl8pPr>
            <a:lvl9pPr lvl="8" rtl="0">
              <a:spcBef>
                <a:spcPts val="800"/>
              </a:spcBef>
              <a:spcAft>
                <a:spcPts val="800"/>
              </a:spcAft>
              <a:buClr>
                <a:schemeClr val="lt2"/>
              </a:buClr>
              <a:buSzPts val="3000"/>
              <a:buNone/>
              <a:defRPr sz="3000">
                <a:solidFill>
                  <a:schemeClr val="lt2"/>
                </a:solidFill>
              </a:defRPr>
            </a:lvl9pPr>
          </a:lstStyle>
          <a:p>
            <a:endParaRPr/>
          </a:p>
        </p:txBody>
      </p:sp>
      <p:grpSp>
        <p:nvGrpSpPr>
          <p:cNvPr id="19" name="Google Shape;19;p3"/>
          <p:cNvGrpSpPr/>
          <p:nvPr/>
        </p:nvGrpSpPr>
        <p:grpSpPr>
          <a:xfrm>
            <a:off x="0" y="2550906"/>
            <a:ext cx="719125" cy="41700"/>
            <a:chOff x="0" y="2550906"/>
            <a:chExt cx="719125" cy="41700"/>
          </a:xfrm>
        </p:grpSpPr>
        <p:sp>
          <p:nvSpPr>
            <p:cNvPr id="20" name="Google Shape;20;p3"/>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855275" y="1353950"/>
            <a:ext cx="24795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7" name="Google Shape;37;p6"/>
          <p:cNvSpPr txBox="1">
            <a:spLocks noGrp="1"/>
          </p:cNvSpPr>
          <p:nvPr>
            <p:ph type="body" idx="2"/>
          </p:nvPr>
        </p:nvSpPr>
        <p:spPr>
          <a:xfrm>
            <a:off x="3682698" y="1353950"/>
            <a:ext cx="24795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8" name="Google Shape;38;p6"/>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39" name="Google Shape;39;p6"/>
          <p:cNvGrpSpPr/>
          <p:nvPr/>
        </p:nvGrpSpPr>
        <p:grpSpPr>
          <a:xfrm>
            <a:off x="0" y="1120426"/>
            <a:ext cx="719125" cy="41709"/>
            <a:chOff x="0" y="1120426"/>
            <a:chExt cx="719125" cy="41709"/>
          </a:xfrm>
        </p:grpSpPr>
        <p:sp>
          <p:nvSpPr>
            <p:cNvPr id="40" name="Google Shape;40;p6"/>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4" name="Google Shape;44;p7"/>
          <p:cNvSpPr txBox="1">
            <a:spLocks noGrp="1"/>
          </p:cNvSpPr>
          <p:nvPr>
            <p:ph type="body" idx="1"/>
          </p:nvPr>
        </p:nvSpPr>
        <p:spPr>
          <a:xfrm>
            <a:off x="855300" y="1353950"/>
            <a:ext cx="23157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5" name="Google Shape;45;p7"/>
          <p:cNvSpPr txBox="1">
            <a:spLocks noGrp="1"/>
          </p:cNvSpPr>
          <p:nvPr>
            <p:ph type="body" idx="2"/>
          </p:nvPr>
        </p:nvSpPr>
        <p:spPr>
          <a:xfrm>
            <a:off x="3414196" y="1353950"/>
            <a:ext cx="23157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6" name="Google Shape;46;p7"/>
          <p:cNvSpPr txBox="1">
            <a:spLocks noGrp="1"/>
          </p:cNvSpPr>
          <p:nvPr>
            <p:ph type="body" idx="3"/>
          </p:nvPr>
        </p:nvSpPr>
        <p:spPr>
          <a:xfrm>
            <a:off x="5973091" y="1353950"/>
            <a:ext cx="23157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7" name="Google Shape;47;p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48" name="Google Shape;48;p7"/>
          <p:cNvGrpSpPr/>
          <p:nvPr/>
        </p:nvGrpSpPr>
        <p:grpSpPr>
          <a:xfrm>
            <a:off x="0" y="1120426"/>
            <a:ext cx="719125" cy="41709"/>
            <a:chOff x="0" y="1120426"/>
            <a:chExt cx="719125" cy="41709"/>
          </a:xfrm>
        </p:grpSpPr>
        <p:sp>
          <p:nvSpPr>
            <p:cNvPr id="49" name="Google Shape;49;p7"/>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5"/>
            </a:gs>
            <a:gs pos="100000">
              <a:schemeClr val="accent6"/>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53070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1pPr>
            <a:lvl2pPr lvl="1"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2pPr>
            <a:lvl3pPr lvl="2"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3pPr>
            <a:lvl4pPr lvl="3"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4pPr>
            <a:lvl5pPr lvl="4"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5pPr>
            <a:lvl6pPr lvl="5"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6pPr>
            <a:lvl7pPr lvl="6"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7pPr>
            <a:lvl8pPr lvl="7"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8pPr>
            <a:lvl9pPr lvl="8"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855300" y="1353948"/>
            <a:ext cx="53070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80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80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800"/>
              </a:spcBef>
              <a:spcAft>
                <a:spcPts val="80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93400" y="4749850"/>
            <a:ext cx="450600" cy="347100"/>
          </a:xfrm>
          <a:prstGeom prst="rect">
            <a:avLst/>
          </a:prstGeom>
          <a:noFill/>
          <a:ln>
            <a:noFill/>
          </a:ln>
        </p:spPr>
        <p:txBody>
          <a:bodyPr spcFirstLastPara="1" wrap="square" lIns="0" tIns="0" rIns="0" bIns="0" anchor="ctr" anchorCtr="0">
            <a:noAutofit/>
          </a:bodyPr>
          <a:lstStyle>
            <a:lvl1pPr lvl="0" algn="ctr" rtl="0">
              <a:buNone/>
              <a:defRPr sz="1300">
                <a:solidFill>
                  <a:schemeClr val="accent2"/>
                </a:solidFill>
                <a:latin typeface="Barlow Light"/>
                <a:ea typeface="Barlow Light"/>
                <a:cs typeface="Barlow Light"/>
                <a:sym typeface="Barlow Light"/>
              </a:defRPr>
            </a:lvl1pPr>
            <a:lvl2pPr lvl="1" algn="ctr" rtl="0">
              <a:buNone/>
              <a:defRPr sz="1300">
                <a:solidFill>
                  <a:schemeClr val="accent2"/>
                </a:solidFill>
                <a:latin typeface="Barlow Light"/>
                <a:ea typeface="Barlow Light"/>
                <a:cs typeface="Barlow Light"/>
                <a:sym typeface="Barlow Light"/>
              </a:defRPr>
            </a:lvl2pPr>
            <a:lvl3pPr lvl="2" algn="ctr" rtl="0">
              <a:buNone/>
              <a:defRPr sz="1300">
                <a:solidFill>
                  <a:schemeClr val="accent2"/>
                </a:solidFill>
                <a:latin typeface="Barlow Light"/>
                <a:ea typeface="Barlow Light"/>
                <a:cs typeface="Barlow Light"/>
                <a:sym typeface="Barlow Light"/>
              </a:defRPr>
            </a:lvl3pPr>
            <a:lvl4pPr lvl="3" algn="ctr" rtl="0">
              <a:buNone/>
              <a:defRPr sz="1300">
                <a:solidFill>
                  <a:schemeClr val="accent2"/>
                </a:solidFill>
                <a:latin typeface="Barlow Light"/>
                <a:ea typeface="Barlow Light"/>
                <a:cs typeface="Barlow Light"/>
                <a:sym typeface="Barlow Light"/>
              </a:defRPr>
            </a:lvl4pPr>
            <a:lvl5pPr lvl="4" algn="ctr" rtl="0">
              <a:buNone/>
              <a:defRPr sz="1300">
                <a:solidFill>
                  <a:schemeClr val="accent2"/>
                </a:solidFill>
                <a:latin typeface="Barlow Light"/>
                <a:ea typeface="Barlow Light"/>
                <a:cs typeface="Barlow Light"/>
                <a:sym typeface="Barlow Light"/>
              </a:defRPr>
            </a:lvl5pPr>
            <a:lvl6pPr lvl="5" algn="ctr" rtl="0">
              <a:buNone/>
              <a:defRPr sz="1300">
                <a:solidFill>
                  <a:schemeClr val="accent2"/>
                </a:solidFill>
                <a:latin typeface="Barlow Light"/>
                <a:ea typeface="Barlow Light"/>
                <a:cs typeface="Barlow Light"/>
                <a:sym typeface="Barlow Light"/>
              </a:defRPr>
            </a:lvl6pPr>
            <a:lvl7pPr lvl="6" algn="ctr" rtl="0">
              <a:buNone/>
              <a:defRPr sz="1300">
                <a:solidFill>
                  <a:schemeClr val="accent2"/>
                </a:solidFill>
                <a:latin typeface="Barlow Light"/>
                <a:ea typeface="Barlow Light"/>
                <a:cs typeface="Barlow Light"/>
                <a:sym typeface="Barlow Light"/>
              </a:defRPr>
            </a:lvl7pPr>
            <a:lvl8pPr lvl="7" algn="ctr" rtl="0">
              <a:buNone/>
              <a:defRPr sz="1300">
                <a:solidFill>
                  <a:schemeClr val="accent2"/>
                </a:solidFill>
                <a:latin typeface="Barlow Light"/>
                <a:ea typeface="Barlow Light"/>
                <a:cs typeface="Barlow Light"/>
                <a:sym typeface="Barlow Light"/>
              </a:defRPr>
            </a:lvl8pPr>
            <a:lvl9pPr lvl="8" algn="ctr" rtl="0">
              <a:buNone/>
              <a:defRPr sz="1300">
                <a:solidFill>
                  <a:schemeClr val="accent2"/>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a:t>
            </a:fld>
            <a:endParaRPr/>
          </a:p>
        </p:txBody>
      </p:sp>
      <p:sp>
        <p:nvSpPr>
          <p:cNvPr id="9" name="Google Shape;9;p1"/>
          <p:cNvSpPr/>
          <p:nvPr/>
        </p:nvSpPr>
        <p:spPr>
          <a:xfrm>
            <a:off x="0" y="5096950"/>
            <a:ext cx="8719800" cy="46500"/>
          </a:xfrm>
          <a:prstGeom prst="rect">
            <a:avLst/>
          </a:prstGeom>
          <a:gradFill>
            <a:gsLst>
              <a:gs pos="0">
                <a:srgbClr val="FFFFFF">
                  <a:alpha val="29803"/>
                </a:srgbClr>
              </a:gs>
              <a:gs pos="100000">
                <a:srgbClr val="FFFFFF">
                  <a:alpha val="0"/>
                </a:srgbClr>
              </a:gs>
            </a:gsLst>
            <a:lin ang="10800000" scaled="0"/>
          </a:gradFill>
          <a:ln>
            <a:noFill/>
          </a:ln>
        </p:spPr>
        <p:txBody>
          <a:bodyPr spcFirstLastPara="1" wrap="square" lIns="91425" tIns="91425" rIns="91425" bIns="91425" anchor="ctr" anchorCtr="0">
            <a:noAutofit/>
          </a:bodyPr>
          <a:lstStyle/>
          <a:p>
            <a:pPr marL="0" lvl="0" indent="0">
              <a:buNone/>
            </a:pPr>
            <a:endParaRPr/>
          </a:p>
        </p:txBody>
      </p:sp>
      <p:sp>
        <p:nvSpPr>
          <p:cNvPr id="10" name="Google Shape;10;p1"/>
          <p:cNvSpPr/>
          <p:nvPr/>
        </p:nvSpPr>
        <p:spPr>
          <a:xfrm>
            <a:off x="8693400" y="5096950"/>
            <a:ext cx="450600" cy="46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hyperlink" Target="https://www.weblineindia.com/blog/considerations-for-hiring-offshore-net-development-company/"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www.weblineindia.com/blog/considerations-for-hiring-offshore-net-development-company/"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hyperlink" Target="https://www.weblineindia.com/blog/considerations-for-hiring-offshore-net-development-compan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weblineindia.com/blog/considerations-for-hiring-offshore-net-development-compan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weblineindia.com/blog/considerations-for-hiring-offshore-net-development-compan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weblineindia.com/blog/considerations-for-hiring-offshore-net-development-compan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www.weblineindia.com/blog/considerations-for-hiring-offshore-net-development-compan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www.weblineindia.com/blog/considerations-for-hiring-offshore-net-development-company/"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www.weblineindia.com/blog/considerations-for-hiring-offshore-net-development-compan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www.weblineindia.com/blog/considerations-for-hiring-offshore-net-development-company/"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pSp>
        <p:nvGrpSpPr>
          <p:cNvPr id="61" name="Grupo 60">
            <a:extLst>
              <a:ext uri="{FF2B5EF4-FFF2-40B4-BE49-F238E27FC236}">
                <a16:creationId xmlns:a16="http://schemas.microsoft.com/office/drawing/2014/main" id="{7B26CBDF-DC18-0E4C-98B9-BDF97A5A70BC}"/>
              </a:ext>
            </a:extLst>
          </p:cNvPr>
          <p:cNvGrpSpPr/>
          <p:nvPr/>
        </p:nvGrpSpPr>
        <p:grpSpPr>
          <a:xfrm>
            <a:off x="4972311" y="223838"/>
            <a:ext cx="3847911" cy="4472897"/>
            <a:chOff x="1019213" y="3964719"/>
            <a:chExt cx="438896" cy="683556"/>
          </a:xfrm>
        </p:grpSpPr>
        <p:sp>
          <p:nvSpPr>
            <p:cNvPr id="62" name="Google Shape;1271;p46">
              <a:extLst>
                <a:ext uri="{FF2B5EF4-FFF2-40B4-BE49-F238E27FC236}">
                  <a16:creationId xmlns:a16="http://schemas.microsoft.com/office/drawing/2014/main" id="{77F5EF97-915B-B742-98FE-5669BAF437C0}"/>
                </a:ext>
              </a:extLst>
            </p:cNvPr>
            <p:cNvSpPr/>
            <p:nvPr/>
          </p:nvSpPr>
          <p:spPr>
            <a:xfrm>
              <a:off x="1180677" y="3964719"/>
              <a:ext cx="57630" cy="327278"/>
            </a:xfrm>
            <a:custGeom>
              <a:avLst/>
              <a:gdLst/>
              <a:ahLst/>
              <a:cxnLst/>
              <a:rect l="l" t="t" r="r" b="b"/>
              <a:pathLst>
                <a:path w="576302" h="3272780" extrusionOk="0">
                  <a:moveTo>
                    <a:pt x="82123" y="11123"/>
                  </a:moveTo>
                  <a:cubicBezTo>
                    <a:pt x="127507" y="37030"/>
                    <a:pt x="163526" y="100357"/>
                    <a:pt x="163526" y="152169"/>
                  </a:cubicBezTo>
                  <a:lnTo>
                    <a:pt x="163526" y="1542480"/>
                  </a:lnTo>
                  <a:lnTo>
                    <a:pt x="576303" y="1780675"/>
                  </a:lnTo>
                  <a:lnTo>
                    <a:pt x="576303" y="3214882"/>
                  </a:lnTo>
                  <a:cubicBezTo>
                    <a:pt x="576303" y="3266695"/>
                    <a:pt x="539563" y="3287564"/>
                    <a:pt x="494900" y="3261657"/>
                  </a:cubicBezTo>
                  <a:cubicBezTo>
                    <a:pt x="449516" y="3235751"/>
                    <a:pt x="413497" y="3172424"/>
                    <a:pt x="413497" y="3120611"/>
                  </a:cubicBezTo>
                  <a:lnTo>
                    <a:pt x="413497" y="1874226"/>
                  </a:lnTo>
                  <a:lnTo>
                    <a:pt x="0" y="1636750"/>
                  </a:lnTo>
                  <a:lnTo>
                    <a:pt x="0" y="57899"/>
                  </a:lnTo>
                  <a:cubicBezTo>
                    <a:pt x="0" y="6086"/>
                    <a:pt x="36739" y="-14783"/>
                    <a:pt x="82123"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1272;p46">
              <a:extLst>
                <a:ext uri="{FF2B5EF4-FFF2-40B4-BE49-F238E27FC236}">
                  <a16:creationId xmlns:a16="http://schemas.microsoft.com/office/drawing/2014/main" id="{3B55732B-23AE-0445-9915-9F2B0547BFCF}"/>
                </a:ext>
              </a:extLst>
            </p:cNvPr>
            <p:cNvSpPr/>
            <p:nvPr/>
          </p:nvSpPr>
          <p:spPr>
            <a:xfrm>
              <a:off x="1203159" y="4438020"/>
              <a:ext cx="57558" cy="169609"/>
            </a:xfrm>
            <a:custGeom>
              <a:avLst/>
              <a:gdLst/>
              <a:ahLst/>
              <a:cxnLst/>
              <a:rect l="l" t="t" r="r" b="b"/>
              <a:pathLst>
                <a:path w="575582" h="1696088" extrusionOk="0">
                  <a:moveTo>
                    <a:pt x="81403" y="1684965"/>
                  </a:moveTo>
                  <a:cubicBezTo>
                    <a:pt x="126787" y="1710871"/>
                    <a:pt x="162806" y="1690002"/>
                    <a:pt x="162806" y="1638189"/>
                  </a:cubicBezTo>
                  <a:lnTo>
                    <a:pt x="162806" y="596176"/>
                  </a:lnTo>
                  <a:lnTo>
                    <a:pt x="575582" y="834371"/>
                  </a:lnTo>
                  <a:lnTo>
                    <a:pt x="575582" y="152169"/>
                  </a:lnTo>
                  <a:cubicBezTo>
                    <a:pt x="575582" y="100356"/>
                    <a:pt x="538843" y="37030"/>
                    <a:pt x="494179" y="11124"/>
                  </a:cubicBezTo>
                  <a:cubicBezTo>
                    <a:pt x="448795" y="-14783"/>
                    <a:pt x="412777" y="6086"/>
                    <a:pt x="412777" y="57899"/>
                  </a:cubicBezTo>
                  <a:lnTo>
                    <a:pt x="412777" y="552280"/>
                  </a:lnTo>
                  <a:lnTo>
                    <a:pt x="0" y="314084"/>
                  </a:lnTo>
                  <a:lnTo>
                    <a:pt x="0" y="1543919"/>
                  </a:lnTo>
                  <a:cubicBezTo>
                    <a:pt x="0" y="1595732"/>
                    <a:pt x="36739" y="1659059"/>
                    <a:pt x="81403" y="1684965"/>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1273;p46">
              <a:extLst>
                <a:ext uri="{FF2B5EF4-FFF2-40B4-BE49-F238E27FC236}">
                  <a16:creationId xmlns:a16="http://schemas.microsoft.com/office/drawing/2014/main" id="{3B9CF58F-FBB0-A84E-9F2D-09E8680C81E4}"/>
                </a:ext>
              </a:extLst>
            </p:cNvPr>
            <p:cNvSpPr/>
            <p:nvPr/>
          </p:nvSpPr>
          <p:spPr>
            <a:xfrm>
              <a:off x="1266437" y="4020885"/>
              <a:ext cx="16281" cy="257547"/>
            </a:xfrm>
            <a:custGeom>
              <a:avLst/>
              <a:gdLst/>
              <a:ahLst/>
              <a:cxnLst/>
              <a:rect l="l" t="t" r="r" b="b"/>
              <a:pathLst>
                <a:path w="162805" h="2575466" extrusionOk="0">
                  <a:moveTo>
                    <a:pt x="81403" y="11123"/>
                  </a:moveTo>
                  <a:cubicBezTo>
                    <a:pt x="126787" y="37030"/>
                    <a:pt x="162806" y="100357"/>
                    <a:pt x="162806" y="152169"/>
                  </a:cubicBezTo>
                  <a:lnTo>
                    <a:pt x="162806" y="2517568"/>
                  </a:lnTo>
                  <a:cubicBezTo>
                    <a:pt x="162806" y="2569381"/>
                    <a:pt x="126066" y="2590250"/>
                    <a:pt x="81403" y="2564343"/>
                  </a:cubicBezTo>
                  <a:cubicBezTo>
                    <a:pt x="36019" y="2538437"/>
                    <a:pt x="0" y="2475110"/>
                    <a:pt x="0" y="2423297"/>
                  </a:cubicBezTo>
                  <a:lnTo>
                    <a:pt x="0" y="57899"/>
                  </a:lnTo>
                  <a:cubicBezTo>
                    <a:pt x="0" y="6086"/>
                    <a:pt x="36739" y="-14783"/>
                    <a:pt x="81403"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1274;p46">
              <a:extLst>
                <a:ext uri="{FF2B5EF4-FFF2-40B4-BE49-F238E27FC236}">
                  <a16:creationId xmlns:a16="http://schemas.microsoft.com/office/drawing/2014/main" id="{1325D2DD-A517-4B41-AB4D-5CA2069C4208}"/>
                </a:ext>
              </a:extLst>
            </p:cNvPr>
            <p:cNvSpPr/>
            <p:nvPr/>
          </p:nvSpPr>
          <p:spPr>
            <a:xfrm>
              <a:off x="1191235" y="4555583"/>
              <a:ext cx="37316" cy="55944"/>
            </a:xfrm>
            <a:custGeom>
              <a:avLst/>
              <a:gdLst/>
              <a:ahLst/>
              <a:cxnLst/>
              <a:rect l="l" t="t" r="r" b="b"/>
              <a:pathLst>
                <a:path w="373155" h="559444" extrusionOk="0">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1275;p46">
              <a:extLst>
                <a:ext uri="{FF2B5EF4-FFF2-40B4-BE49-F238E27FC236}">
                  <a16:creationId xmlns:a16="http://schemas.microsoft.com/office/drawing/2014/main" id="{6C3E58E2-DF2C-D847-85B6-CF08285671EE}"/>
                </a:ext>
              </a:extLst>
            </p:cNvPr>
            <p:cNvSpPr/>
            <p:nvPr/>
          </p:nvSpPr>
          <p:spPr>
            <a:xfrm>
              <a:off x="1315853" y="4184741"/>
              <a:ext cx="57558" cy="153705"/>
            </a:xfrm>
            <a:custGeom>
              <a:avLst/>
              <a:gdLst/>
              <a:ahLst/>
              <a:cxnLst/>
              <a:rect l="l" t="t" r="r" b="b"/>
              <a:pathLst>
                <a:path w="575582" h="1537051" extrusionOk="0">
                  <a:moveTo>
                    <a:pt x="494179" y="11123"/>
                  </a:moveTo>
                  <a:cubicBezTo>
                    <a:pt x="448796" y="-14783"/>
                    <a:pt x="412777" y="6086"/>
                    <a:pt x="412777" y="57899"/>
                  </a:cubicBezTo>
                  <a:lnTo>
                    <a:pt x="412777" y="760250"/>
                  </a:lnTo>
                  <a:lnTo>
                    <a:pt x="0" y="522055"/>
                  </a:lnTo>
                  <a:lnTo>
                    <a:pt x="0" y="1384882"/>
                  </a:lnTo>
                  <a:cubicBezTo>
                    <a:pt x="0" y="1436695"/>
                    <a:pt x="36739" y="1500022"/>
                    <a:pt x="81403" y="1525928"/>
                  </a:cubicBezTo>
                  <a:cubicBezTo>
                    <a:pt x="126787" y="1551835"/>
                    <a:pt x="162806" y="1530966"/>
                    <a:pt x="162806" y="1479153"/>
                  </a:cubicBezTo>
                  <a:lnTo>
                    <a:pt x="162806" y="804147"/>
                  </a:lnTo>
                  <a:lnTo>
                    <a:pt x="575582" y="1042342"/>
                  </a:lnTo>
                  <a:lnTo>
                    <a:pt x="575582" y="152169"/>
                  </a:lnTo>
                  <a:cubicBezTo>
                    <a:pt x="575582" y="100357"/>
                    <a:pt x="538843" y="37030"/>
                    <a:pt x="494179"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1276;p46">
              <a:extLst>
                <a:ext uri="{FF2B5EF4-FFF2-40B4-BE49-F238E27FC236}">
                  <a16:creationId xmlns:a16="http://schemas.microsoft.com/office/drawing/2014/main" id="{0031A356-4BE9-7048-B09A-849D92D1FB3B}"/>
                </a:ext>
              </a:extLst>
            </p:cNvPr>
            <p:cNvSpPr/>
            <p:nvPr/>
          </p:nvSpPr>
          <p:spPr>
            <a:xfrm>
              <a:off x="1346594" y="4172474"/>
              <a:ext cx="36883" cy="55252"/>
            </a:xfrm>
            <a:custGeom>
              <a:avLst/>
              <a:gdLst/>
              <a:ahLst/>
              <a:cxnLst/>
              <a:rect l="l" t="t" r="r" b="b"/>
              <a:pathLst>
                <a:path w="368833" h="552522" extrusionOk="0">
                  <a:moveTo>
                    <a:pt x="368833" y="382406"/>
                  </a:moveTo>
                  <a:cubicBezTo>
                    <a:pt x="368833" y="523451"/>
                    <a:pt x="285990" y="589657"/>
                    <a:pt x="184417" y="531367"/>
                  </a:cubicBezTo>
                  <a:cubicBezTo>
                    <a:pt x="82843" y="472358"/>
                    <a:pt x="0" y="311163"/>
                    <a:pt x="0" y="170117"/>
                  </a:cubicBezTo>
                  <a:cubicBezTo>
                    <a:pt x="0" y="29071"/>
                    <a:pt x="82123" y="-37134"/>
                    <a:pt x="184417" y="21155"/>
                  </a:cubicBezTo>
                  <a:cubicBezTo>
                    <a:pt x="286710" y="80164"/>
                    <a:pt x="368833" y="241360"/>
                    <a:pt x="368833" y="3824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1277;p46">
              <a:extLst>
                <a:ext uri="{FF2B5EF4-FFF2-40B4-BE49-F238E27FC236}">
                  <a16:creationId xmlns:a16="http://schemas.microsoft.com/office/drawing/2014/main" id="{57A334E3-FA10-6543-AECA-90CA810F6995}"/>
                </a:ext>
              </a:extLst>
            </p:cNvPr>
            <p:cNvSpPr/>
            <p:nvPr/>
          </p:nvSpPr>
          <p:spPr>
            <a:xfrm>
              <a:off x="1300195" y="4426721"/>
              <a:ext cx="144076" cy="148308"/>
            </a:xfrm>
            <a:custGeom>
              <a:avLst/>
              <a:gdLst/>
              <a:ahLst/>
              <a:cxnLst/>
              <a:rect l="l" t="t" r="r" b="b"/>
              <a:pathLst>
                <a:path w="1440755" h="1483080" extrusionOk="0">
                  <a:moveTo>
                    <a:pt x="1440756" y="1425181"/>
                  </a:moveTo>
                  <a:cubicBezTo>
                    <a:pt x="1440756" y="1373368"/>
                    <a:pt x="1404017" y="1310042"/>
                    <a:pt x="1359353" y="1284135"/>
                  </a:cubicBezTo>
                  <a:lnTo>
                    <a:pt x="718217" y="914250"/>
                  </a:lnTo>
                  <a:lnTo>
                    <a:pt x="718217" y="378131"/>
                  </a:lnTo>
                  <a:lnTo>
                    <a:pt x="81403" y="11124"/>
                  </a:lnTo>
                  <a:cubicBezTo>
                    <a:pt x="36019" y="-14783"/>
                    <a:pt x="0" y="6086"/>
                    <a:pt x="0" y="57899"/>
                  </a:cubicBezTo>
                  <a:cubicBezTo>
                    <a:pt x="0" y="109711"/>
                    <a:pt x="36739" y="173039"/>
                    <a:pt x="81403" y="198945"/>
                  </a:cubicBezTo>
                  <a:lnTo>
                    <a:pt x="555412" y="472401"/>
                  </a:lnTo>
                  <a:lnTo>
                    <a:pt x="555412" y="1008520"/>
                  </a:lnTo>
                  <a:lnTo>
                    <a:pt x="1360074" y="1471957"/>
                  </a:lnTo>
                  <a:cubicBezTo>
                    <a:pt x="1404737" y="1497863"/>
                    <a:pt x="1440756" y="1476994"/>
                    <a:pt x="1440756" y="1425181"/>
                  </a:cubicBez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1278;p46">
              <a:extLst>
                <a:ext uri="{FF2B5EF4-FFF2-40B4-BE49-F238E27FC236}">
                  <a16:creationId xmlns:a16="http://schemas.microsoft.com/office/drawing/2014/main" id="{97318C7F-80D3-B04E-B9EB-E131520920F4}"/>
                </a:ext>
              </a:extLst>
            </p:cNvPr>
            <p:cNvSpPr/>
            <p:nvPr/>
          </p:nvSpPr>
          <p:spPr>
            <a:xfrm>
              <a:off x="1281448" y="4456718"/>
              <a:ext cx="16281" cy="191557"/>
            </a:xfrm>
            <a:custGeom>
              <a:avLst/>
              <a:gdLst/>
              <a:ahLst/>
              <a:cxnLst/>
              <a:rect l="l" t="t" r="r" b="b"/>
              <a:pathLst>
                <a:path w="162805" h="1915573" extrusionOk="0">
                  <a:moveTo>
                    <a:pt x="81403" y="1904450"/>
                  </a:moveTo>
                  <a:cubicBezTo>
                    <a:pt x="36019" y="1878543"/>
                    <a:pt x="0" y="1815217"/>
                    <a:pt x="0" y="1763404"/>
                  </a:cubicBezTo>
                  <a:lnTo>
                    <a:pt x="0" y="57899"/>
                  </a:lnTo>
                  <a:cubicBezTo>
                    <a:pt x="0" y="6086"/>
                    <a:pt x="36739" y="-14783"/>
                    <a:pt x="81403" y="11124"/>
                  </a:cubicBezTo>
                  <a:cubicBezTo>
                    <a:pt x="126787" y="37030"/>
                    <a:pt x="162806" y="100356"/>
                    <a:pt x="162806" y="152169"/>
                  </a:cubicBezTo>
                  <a:lnTo>
                    <a:pt x="162806" y="1857674"/>
                  </a:lnTo>
                  <a:cubicBezTo>
                    <a:pt x="162806" y="1909487"/>
                    <a:pt x="126066" y="1930356"/>
                    <a:pt x="81403" y="1904450"/>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1279;p46">
              <a:extLst>
                <a:ext uri="{FF2B5EF4-FFF2-40B4-BE49-F238E27FC236}">
                  <a16:creationId xmlns:a16="http://schemas.microsoft.com/office/drawing/2014/main" id="{AF3C7D5E-8182-1048-84FB-D760F9894C40}"/>
                </a:ext>
              </a:extLst>
            </p:cNvPr>
            <p:cNvSpPr/>
            <p:nvPr/>
          </p:nvSpPr>
          <p:spPr>
            <a:xfrm>
              <a:off x="1416552" y="4536391"/>
              <a:ext cx="37316" cy="55944"/>
            </a:xfrm>
            <a:custGeom>
              <a:avLst/>
              <a:gdLst/>
              <a:ahLst/>
              <a:cxnLst/>
              <a:rect l="l" t="t" r="r" b="b"/>
              <a:pathLst>
                <a:path w="373156" h="559444" extrusionOk="0">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1280;p46">
              <a:extLst>
                <a:ext uri="{FF2B5EF4-FFF2-40B4-BE49-F238E27FC236}">
                  <a16:creationId xmlns:a16="http://schemas.microsoft.com/office/drawing/2014/main" id="{489ABFCD-B008-B140-8676-E86D86EDD9EF}"/>
                </a:ext>
              </a:extLst>
            </p:cNvPr>
            <p:cNvSpPr/>
            <p:nvPr/>
          </p:nvSpPr>
          <p:spPr>
            <a:xfrm>
              <a:off x="1055916" y="4289546"/>
              <a:ext cx="117277" cy="284682"/>
            </a:xfrm>
            <a:custGeom>
              <a:avLst/>
              <a:gdLst/>
              <a:ahLst/>
              <a:cxnLst/>
              <a:rect l="l" t="t" r="r" b="b"/>
              <a:pathLst>
                <a:path w="1172775" h="2846825" extrusionOk="0">
                  <a:moveTo>
                    <a:pt x="0" y="0"/>
                  </a:moveTo>
                  <a:lnTo>
                    <a:pt x="1172776" y="676445"/>
                  </a:lnTo>
                  <a:lnTo>
                    <a:pt x="1172776" y="2846826"/>
                  </a:lnTo>
                  <a:lnTo>
                    <a:pt x="0" y="2170381"/>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 name="Google Shape;1281;p46">
              <a:extLst>
                <a:ext uri="{FF2B5EF4-FFF2-40B4-BE49-F238E27FC236}">
                  <a16:creationId xmlns:a16="http://schemas.microsoft.com/office/drawing/2014/main" id="{40AABA68-FEAE-794F-B35A-7BF2188FDF1D}"/>
                </a:ext>
              </a:extLst>
            </p:cNvPr>
            <p:cNvSpPr/>
            <p:nvPr/>
          </p:nvSpPr>
          <p:spPr>
            <a:xfrm>
              <a:off x="1074447" y="4427185"/>
              <a:ext cx="69877" cy="48862"/>
            </a:xfrm>
            <a:custGeom>
              <a:avLst/>
              <a:gdLst/>
              <a:ahLst/>
              <a:cxnLst/>
              <a:rect l="l" t="t" r="r" b="b"/>
              <a:pathLst>
                <a:path w="698766" h="488623" extrusionOk="0">
                  <a:moveTo>
                    <a:pt x="0" y="0"/>
                  </a:moveTo>
                  <a:lnTo>
                    <a:pt x="698767" y="402988"/>
                  </a:lnTo>
                  <a:lnTo>
                    <a:pt x="698767" y="488624"/>
                  </a:lnTo>
                  <a:lnTo>
                    <a:pt x="0" y="8563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 name="Google Shape;1282;p46">
              <a:extLst>
                <a:ext uri="{FF2B5EF4-FFF2-40B4-BE49-F238E27FC236}">
                  <a16:creationId xmlns:a16="http://schemas.microsoft.com/office/drawing/2014/main" id="{85934EB1-44EA-214D-8F6A-5FA636F66F35}"/>
                </a:ext>
              </a:extLst>
            </p:cNvPr>
            <p:cNvSpPr/>
            <p:nvPr/>
          </p:nvSpPr>
          <p:spPr>
            <a:xfrm>
              <a:off x="1081701" y="4448211"/>
              <a:ext cx="55397" cy="40515"/>
            </a:xfrm>
            <a:custGeom>
              <a:avLst/>
              <a:gdLst/>
              <a:ahLst/>
              <a:cxnLst/>
              <a:rect l="l" t="t" r="r" b="b"/>
              <a:pathLst>
                <a:path w="553970" h="405147" extrusionOk="0">
                  <a:moveTo>
                    <a:pt x="0" y="0"/>
                  </a:moveTo>
                  <a:lnTo>
                    <a:pt x="553971" y="319512"/>
                  </a:lnTo>
                  <a:lnTo>
                    <a:pt x="553971" y="405147"/>
                  </a:lnTo>
                  <a:lnTo>
                    <a:pt x="0" y="8563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 name="Google Shape;1283;p46">
              <a:extLst>
                <a:ext uri="{FF2B5EF4-FFF2-40B4-BE49-F238E27FC236}">
                  <a16:creationId xmlns:a16="http://schemas.microsoft.com/office/drawing/2014/main" id="{1EA2C423-6846-214B-8C65-916692D3A30E}"/>
                </a:ext>
              </a:extLst>
            </p:cNvPr>
            <p:cNvSpPr/>
            <p:nvPr/>
          </p:nvSpPr>
          <p:spPr>
            <a:xfrm>
              <a:off x="1019213" y="4439815"/>
              <a:ext cx="81619" cy="71314"/>
            </a:xfrm>
            <a:custGeom>
              <a:avLst/>
              <a:gdLst/>
              <a:ahLst/>
              <a:cxnLst/>
              <a:rect l="l" t="t" r="r" b="b"/>
              <a:pathLst>
                <a:path w="816188" h="713145" extrusionOk="0">
                  <a:moveTo>
                    <a:pt x="815468" y="470633"/>
                  </a:moveTo>
                  <a:lnTo>
                    <a:pt x="0" y="0"/>
                  </a:lnTo>
                  <a:lnTo>
                    <a:pt x="0" y="242513"/>
                  </a:lnTo>
                  <a:lnTo>
                    <a:pt x="816188" y="713146"/>
                  </a:lnTo>
                  <a:lnTo>
                    <a:pt x="815468" y="470633"/>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 name="Google Shape;1284;p46">
              <a:extLst>
                <a:ext uri="{FF2B5EF4-FFF2-40B4-BE49-F238E27FC236}">
                  <a16:creationId xmlns:a16="http://schemas.microsoft.com/office/drawing/2014/main" id="{625D4181-8B66-B44E-9D8A-09DB75CA8799}"/>
                </a:ext>
              </a:extLst>
            </p:cNvPr>
            <p:cNvSpPr/>
            <p:nvPr/>
          </p:nvSpPr>
          <p:spPr>
            <a:xfrm>
              <a:off x="1087088" y="4366761"/>
              <a:ext cx="52804" cy="26266"/>
            </a:xfrm>
            <a:custGeom>
              <a:avLst/>
              <a:gdLst/>
              <a:ahLst/>
              <a:cxnLst/>
              <a:rect l="l" t="t" r="r" b="b"/>
              <a:pathLst>
                <a:path w="528037" h="262662" extrusionOk="0">
                  <a:moveTo>
                    <a:pt x="528037" y="118738"/>
                  </a:moveTo>
                  <a:lnTo>
                    <a:pt x="345781" y="262662"/>
                  </a:lnTo>
                  <a:lnTo>
                    <a:pt x="223317" y="105785"/>
                  </a:lnTo>
                  <a:lnTo>
                    <a:pt x="63393" y="243952"/>
                  </a:lnTo>
                  <a:lnTo>
                    <a:pt x="0" y="197896"/>
                  </a:lnTo>
                  <a:lnTo>
                    <a:pt x="235564" y="0"/>
                  </a:lnTo>
                  <a:lnTo>
                    <a:pt x="355146" y="156878"/>
                  </a:lnTo>
                  <a:lnTo>
                    <a:pt x="486976" y="59009"/>
                  </a:lnTo>
                  <a:lnTo>
                    <a:pt x="528037" y="11873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 name="Google Shape;1285;p46">
              <a:extLst>
                <a:ext uri="{FF2B5EF4-FFF2-40B4-BE49-F238E27FC236}">
                  <a16:creationId xmlns:a16="http://schemas.microsoft.com/office/drawing/2014/main" id="{AC80E4E8-E650-2A41-A6F4-34417C82D4ED}"/>
                </a:ext>
              </a:extLst>
            </p:cNvPr>
            <p:cNvSpPr/>
            <p:nvPr/>
          </p:nvSpPr>
          <p:spPr>
            <a:xfrm>
              <a:off x="1132267" y="4356275"/>
              <a:ext cx="21179" cy="31825"/>
            </a:xfrm>
            <a:custGeom>
              <a:avLst/>
              <a:gdLst/>
              <a:ahLst/>
              <a:cxnLst/>
              <a:rect l="l" t="t" r="r" b="b"/>
              <a:pathLst>
                <a:path w="211791" h="318255" extrusionOk="0">
                  <a:moveTo>
                    <a:pt x="211791" y="220296"/>
                  </a:moveTo>
                  <a:cubicBezTo>
                    <a:pt x="211791" y="301613"/>
                    <a:pt x="164246" y="339753"/>
                    <a:pt x="105896" y="305931"/>
                  </a:cubicBezTo>
                  <a:cubicBezTo>
                    <a:pt x="47545" y="272109"/>
                    <a:pt x="0" y="179277"/>
                    <a:pt x="0" y="97960"/>
                  </a:cubicBezTo>
                  <a:cubicBezTo>
                    <a:pt x="0" y="16643"/>
                    <a:pt x="47545" y="-21497"/>
                    <a:pt x="105896" y="12325"/>
                  </a:cubicBezTo>
                  <a:cubicBezTo>
                    <a:pt x="164246" y="46147"/>
                    <a:pt x="211791" y="139698"/>
                    <a:pt x="211791" y="22029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 name="Google Shape;1286;p46">
              <a:extLst>
                <a:ext uri="{FF2B5EF4-FFF2-40B4-BE49-F238E27FC236}">
                  <a16:creationId xmlns:a16="http://schemas.microsoft.com/office/drawing/2014/main" id="{CFE2CFDB-33DD-5342-9AE8-FE8201DFF3AB}"/>
                </a:ext>
              </a:extLst>
            </p:cNvPr>
            <p:cNvSpPr/>
            <p:nvPr/>
          </p:nvSpPr>
          <p:spPr>
            <a:xfrm>
              <a:off x="1077823" y="4371919"/>
              <a:ext cx="21179" cy="31825"/>
            </a:xfrm>
            <a:custGeom>
              <a:avLst/>
              <a:gdLst/>
              <a:ahLst/>
              <a:cxnLst/>
              <a:rect l="l" t="t" r="r" b="b"/>
              <a:pathLst>
                <a:path w="211791" h="318255" extrusionOk="0">
                  <a:moveTo>
                    <a:pt x="211791" y="220296"/>
                  </a:moveTo>
                  <a:cubicBezTo>
                    <a:pt x="211791" y="301613"/>
                    <a:pt x="164246" y="339753"/>
                    <a:pt x="105896" y="305931"/>
                  </a:cubicBezTo>
                  <a:cubicBezTo>
                    <a:pt x="47545" y="272109"/>
                    <a:pt x="0" y="179278"/>
                    <a:pt x="0" y="97960"/>
                  </a:cubicBezTo>
                  <a:cubicBezTo>
                    <a:pt x="0" y="16643"/>
                    <a:pt x="47545" y="-21497"/>
                    <a:pt x="105896" y="12325"/>
                  </a:cubicBezTo>
                  <a:cubicBezTo>
                    <a:pt x="164246" y="46147"/>
                    <a:pt x="211791" y="138978"/>
                    <a:pt x="211791" y="22029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 name="Google Shape;1287;p46">
              <a:extLst>
                <a:ext uri="{FF2B5EF4-FFF2-40B4-BE49-F238E27FC236}">
                  <a16:creationId xmlns:a16="http://schemas.microsoft.com/office/drawing/2014/main" id="{6772935E-2B6A-5849-B5B9-D5250B4150F2}"/>
                </a:ext>
              </a:extLst>
            </p:cNvPr>
            <p:cNvSpPr/>
            <p:nvPr/>
          </p:nvSpPr>
          <p:spPr>
            <a:xfrm>
              <a:off x="1346594" y="4366905"/>
              <a:ext cx="111515" cy="122336"/>
            </a:xfrm>
            <a:custGeom>
              <a:avLst/>
              <a:gdLst/>
              <a:ahLst/>
              <a:cxnLst/>
              <a:rect l="l" t="t" r="r" b="b"/>
              <a:pathLst>
                <a:path w="1115145" h="1223357" extrusionOk="0">
                  <a:moveTo>
                    <a:pt x="1115145" y="643342"/>
                  </a:moveTo>
                  <a:lnTo>
                    <a:pt x="0" y="0"/>
                  </a:lnTo>
                  <a:lnTo>
                    <a:pt x="0" y="580015"/>
                  </a:lnTo>
                  <a:lnTo>
                    <a:pt x="1115145" y="1223358"/>
                  </a:lnTo>
                  <a:lnTo>
                    <a:pt x="1115145" y="643342"/>
                  </a:lnTo>
                  <a:close/>
                </a:path>
              </a:pathLst>
            </a:custGeom>
            <a:gradFill>
              <a:gsLst>
                <a:gs pos="0">
                  <a:srgbClr val="FFFFFF">
                    <a:alpha val="300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 name="Google Shape;1288;p46">
              <a:extLst>
                <a:ext uri="{FF2B5EF4-FFF2-40B4-BE49-F238E27FC236}">
                  <a16:creationId xmlns:a16="http://schemas.microsoft.com/office/drawing/2014/main" id="{741D63C1-626A-0341-9F13-21C6353BC368}"/>
                </a:ext>
              </a:extLst>
            </p:cNvPr>
            <p:cNvSpPr/>
            <p:nvPr/>
          </p:nvSpPr>
          <p:spPr>
            <a:xfrm>
              <a:off x="1375037" y="4397332"/>
              <a:ext cx="33570" cy="26338"/>
            </a:xfrm>
            <a:custGeom>
              <a:avLst/>
              <a:gdLst/>
              <a:ahLst/>
              <a:cxnLst/>
              <a:rect l="l" t="t" r="r" b="b"/>
              <a:pathLst>
                <a:path w="335696" h="263381" extrusionOk="0">
                  <a:moveTo>
                    <a:pt x="0" y="0"/>
                  </a:moveTo>
                  <a:lnTo>
                    <a:pt x="335696" y="193578"/>
                  </a:lnTo>
                  <a:lnTo>
                    <a:pt x="335696" y="263382"/>
                  </a:lnTo>
                  <a:lnTo>
                    <a:pt x="0" y="69084"/>
                  </a:lnTo>
                  <a:lnTo>
                    <a:pt x="0" y="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 name="Google Shape;1289;p46">
              <a:extLst>
                <a:ext uri="{FF2B5EF4-FFF2-40B4-BE49-F238E27FC236}">
                  <a16:creationId xmlns:a16="http://schemas.microsoft.com/office/drawing/2014/main" id="{7E6F248C-307D-CE4B-AB08-C47A7EE2C7E1}"/>
                </a:ext>
              </a:extLst>
            </p:cNvPr>
            <p:cNvSpPr/>
            <p:nvPr/>
          </p:nvSpPr>
          <p:spPr>
            <a:xfrm>
              <a:off x="1375109" y="4411254"/>
              <a:ext cx="71461" cy="48215"/>
            </a:xfrm>
            <a:custGeom>
              <a:avLst/>
              <a:gdLst/>
              <a:ahLst/>
              <a:cxnLst/>
              <a:rect l="l" t="t" r="r" b="b"/>
              <a:pathLst>
                <a:path w="714614" h="482146" extrusionOk="0">
                  <a:moveTo>
                    <a:pt x="0" y="0"/>
                  </a:moveTo>
                  <a:lnTo>
                    <a:pt x="714615" y="411624"/>
                  </a:lnTo>
                  <a:lnTo>
                    <a:pt x="714615" y="482147"/>
                  </a:lnTo>
                  <a:lnTo>
                    <a:pt x="0" y="7052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 name="Google Shape;1290;p46">
              <a:extLst>
                <a:ext uri="{FF2B5EF4-FFF2-40B4-BE49-F238E27FC236}">
                  <a16:creationId xmlns:a16="http://schemas.microsoft.com/office/drawing/2014/main" id="{17FB26FF-1659-C44E-B94D-2B343B1D577A}"/>
                </a:ext>
              </a:extLst>
            </p:cNvPr>
            <p:cNvSpPr/>
            <p:nvPr/>
          </p:nvSpPr>
          <p:spPr>
            <a:xfrm>
              <a:off x="1356578" y="4386341"/>
              <a:ext cx="12679" cy="18805"/>
            </a:xfrm>
            <a:custGeom>
              <a:avLst/>
              <a:gdLst/>
              <a:ahLst/>
              <a:cxnLst/>
              <a:rect l="l" t="t" r="r" b="b"/>
              <a:pathLst>
                <a:path w="126786" h="188049" extrusionOk="0">
                  <a:moveTo>
                    <a:pt x="126787" y="130366"/>
                  </a:moveTo>
                  <a:cubicBezTo>
                    <a:pt x="126787" y="177861"/>
                    <a:pt x="98692" y="200889"/>
                    <a:pt x="63393" y="180739"/>
                  </a:cubicBezTo>
                  <a:cubicBezTo>
                    <a:pt x="28095" y="160590"/>
                    <a:pt x="0" y="105179"/>
                    <a:pt x="0" y="57684"/>
                  </a:cubicBezTo>
                  <a:cubicBezTo>
                    <a:pt x="0" y="10189"/>
                    <a:pt x="28095" y="-12839"/>
                    <a:pt x="63393" y="7310"/>
                  </a:cubicBezTo>
                  <a:cubicBezTo>
                    <a:pt x="98692" y="27460"/>
                    <a:pt x="126787" y="82870"/>
                    <a:pt x="126787" y="130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 name="Google Shape;1291;p46">
              <a:extLst>
                <a:ext uri="{FF2B5EF4-FFF2-40B4-BE49-F238E27FC236}">
                  <a16:creationId xmlns:a16="http://schemas.microsoft.com/office/drawing/2014/main" id="{F1C4DA58-4D5F-FA4D-BD9A-056029406DE2}"/>
                </a:ext>
              </a:extLst>
            </p:cNvPr>
            <p:cNvSpPr/>
            <p:nvPr/>
          </p:nvSpPr>
          <p:spPr>
            <a:xfrm>
              <a:off x="1061303" y="4190012"/>
              <a:ext cx="111515" cy="122336"/>
            </a:xfrm>
            <a:custGeom>
              <a:avLst/>
              <a:gdLst/>
              <a:ahLst/>
              <a:cxnLst/>
              <a:rect l="l" t="t" r="r" b="b"/>
              <a:pathLst>
                <a:path w="1115145" h="1223357" extrusionOk="0">
                  <a:moveTo>
                    <a:pt x="1115145" y="643342"/>
                  </a:moveTo>
                  <a:lnTo>
                    <a:pt x="0" y="0"/>
                  </a:lnTo>
                  <a:lnTo>
                    <a:pt x="0" y="580016"/>
                  </a:lnTo>
                  <a:lnTo>
                    <a:pt x="1115145" y="1223358"/>
                  </a:lnTo>
                  <a:lnTo>
                    <a:pt x="1115145" y="643342"/>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 name="Google Shape;1292;p46">
              <a:extLst>
                <a:ext uri="{FF2B5EF4-FFF2-40B4-BE49-F238E27FC236}">
                  <a16:creationId xmlns:a16="http://schemas.microsoft.com/office/drawing/2014/main" id="{6A755387-9E96-4148-8E6F-C5A944634750}"/>
                </a:ext>
              </a:extLst>
            </p:cNvPr>
            <p:cNvSpPr/>
            <p:nvPr/>
          </p:nvSpPr>
          <p:spPr>
            <a:xfrm>
              <a:off x="1089746" y="4220439"/>
              <a:ext cx="33570" cy="26338"/>
            </a:xfrm>
            <a:custGeom>
              <a:avLst/>
              <a:gdLst/>
              <a:ahLst/>
              <a:cxnLst/>
              <a:rect l="l" t="t" r="r" b="b"/>
              <a:pathLst>
                <a:path w="335696" h="263381" extrusionOk="0">
                  <a:moveTo>
                    <a:pt x="0" y="0"/>
                  </a:moveTo>
                  <a:lnTo>
                    <a:pt x="335696" y="193578"/>
                  </a:lnTo>
                  <a:lnTo>
                    <a:pt x="335696" y="263382"/>
                  </a:lnTo>
                  <a:lnTo>
                    <a:pt x="0" y="6980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 name="Google Shape;1293;p46">
              <a:extLst>
                <a:ext uri="{FF2B5EF4-FFF2-40B4-BE49-F238E27FC236}">
                  <a16:creationId xmlns:a16="http://schemas.microsoft.com/office/drawing/2014/main" id="{55D1D98D-31B1-0347-B82F-E4609CFD3F7E}"/>
                </a:ext>
              </a:extLst>
            </p:cNvPr>
            <p:cNvSpPr/>
            <p:nvPr/>
          </p:nvSpPr>
          <p:spPr>
            <a:xfrm>
              <a:off x="1089818" y="4234361"/>
              <a:ext cx="71461" cy="48215"/>
            </a:xfrm>
            <a:custGeom>
              <a:avLst/>
              <a:gdLst/>
              <a:ahLst/>
              <a:cxnLst/>
              <a:rect l="l" t="t" r="r" b="b"/>
              <a:pathLst>
                <a:path w="714615" h="482146" extrusionOk="0">
                  <a:moveTo>
                    <a:pt x="0" y="0"/>
                  </a:moveTo>
                  <a:lnTo>
                    <a:pt x="714615" y="411624"/>
                  </a:lnTo>
                  <a:lnTo>
                    <a:pt x="714615" y="482147"/>
                  </a:lnTo>
                  <a:lnTo>
                    <a:pt x="0" y="7052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 name="Google Shape;1294;p46">
              <a:extLst>
                <a:ext uri="{FF2B5EF4-FFF2-40B4-BE49-F238E27FC236}">
                  <a16:creationId xmlns:a16="http://schemas.microsoft.com/office/drawing/2014/main" id="{DB899E50-DCE1-254C-87FC-63519D8E2946}"/>
                </a:ext>
              </a:extLst>
            </p:cNvPr>
            <p:cNvSpPr/>
            <p:nvPr/>
          </p:nvSpPr>
          <p:spPr>
            <a:xfrm>
              <a:off x="1071287" y="4209448"/>
              <a:ext cx="12679" cy="18805"/>
            </a:xfrm>
            <a:custGeom>
              <a:avLst/>
              <a:gdLst/>
              <a:ahLst/>
              <a:cxnLst/>
              <a:rect l="l" t="t" r="r" b="b"/>
              <a:pathLst>
                <a:path w="126786" h="188049" extrusionOk="0">
                  <a:moveTo>
                    <a:pt x="126787" y="130366"/>
                  </a:moveTo>
                  <a:cubicBezTo>
                    <a:pt x="126787" y="177860"/>
                    <a:pt x="98692" y="200888"/>
                    <a:pt x="63393" y="180739"/>
                  </a:cubicBezTo>
                  <a:cubicBezTo>
                    <a:pt x="28095" y="160590"/>
                    <a:pt x="0" y="105179"/>
                    <a:pt x="0" y="57684"/>
                  </a:cubicBezTo>
                  <a:cubicBezTo>
                    <a:pt x="0" y="10189"/>
                    <a:pt x="28095" y="-12839"/>
                    <a:pt x="63393" y="7310"/>
                  </a:cubicBezTo>
                  <a:cubicBezTo>
                    <a:pt x="97971" y="27459"/>
                    <a:pt x="126787" y="82870"/>
                    <a:pt x="126787" y="130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pic>
        <p:nvPicPr>
          <p:cNvPr id="34" name="Graphic 33">
            <a:extLst>
              <a:ext uri="{FF2B5EF4-FFF2-40B4-BE49-F238E27FC236}">
                <a16:creationId xmlns:a16="http://schemas.microsoft.com/office/drawing/2014/main" id="{234595E9-85F4-414A-96C2-223F69ECCE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656" y="223838"/>
            <a:ext cx="2819400" cy="438150"/>
          </a:xfrm>
          <a:prstGeom prst="rect">
            <a:avLst/>
          </a:prstGeom>
        </p:spPr>
      </p:pic>
      <p:sp>
        <p:nvSpPr>
          <p:cNvPr id="2" name="Rectangle 1">
            <a:extLst>
              <a:ext uri="{FF2B5EF4-FFF2-40B4-BE49-F238E27FC236}">
                <a16:creationId xmlns:a16="http://schemas.microsoft.com/office/drawing/2014/main" id="{FE9E9156-FAE7-4936-BC91-CCFAEF2319F5}"/>
              </a:ext>
            </a:extLst>
          </p:cNvPr>
          <p:cNvSpPr/>
          <p:nvPr/>
        </p:nvSpPr>
        <p:spPr>
          <a:xfrm>
            <a:off x="0" y="1763466"/>
            <a:ext cx="921544" cy="1892619"/>
          </a:xfrm>
          <a:prstGeom prst="rect">
            <a:avLst/>
          </a:prstGeom>
          <a:solidFill>
            <a:srgbClr val="241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Google Shape;72;p11"/>
          <p:cNvSpPr txBox="1">
            <a:spLocks noGrp="1"/>
          </p:cNvSpPr>
          <p:nvPr>
            <p:ph type="ctrTitle"/>
          </p:nvPr>
        </p:nvSpPr>
        <p:spPr>
          <a:xfrm>
            <a:off x="435847" y="1335796"/>
            <a:ext cx="5110800" cy="3037275"/>
          </a:xfrm>
          <a:prstGeom prst="rect">
            <a:avLst/>
          </a:prstGeom>
        </p:spPr>
        <p:txBody>
          <a:bodyPr spcFirstLastPara="1" wrap="square" lIns="0" tIns="0" rIns="0" bIns="0" anchor="ctr" anchorCtr="0">
            <a:noAutofit/>
          </a:bodyPr>
          <a:lstStyle/>
          <a:p>
            <a:pPr lvl="0"/>
            <a:r>
              <a:rPr lang="en-GB" sz="4000" dirty="0">
                <a:solidFill>
                  <a:schemeClr val="tx1"/>
                </a:solidFill>
                <a:latin typeface="Calibri" panose="020F0502020204030204" pitchFamily="34" charset="0"/>
                <a:cs typeface="Calibri" panose="020F0502020204030204" pitchFamily="34" charset="0"/>
              </a:rPr>
              <a:t>Top Considerations When Selecting an Offshore </a:t>
            </a:r>
            <a:br>
              <a:rPr lang="en-GB" sz="4000" dirty="0">
                <a:solidFill>
                  <a:schemeClr val="tx1">
                    <a:lumMod val="85000"/>
                  </a:schemeClr>
                </a:solidFill>
                <a:latin typeface="Calibri" panose="020F0502020204030204" pitchFamily="34" charset="0"/>
                <a:cs typeface="Calibri" panose="020F0502020204030204" pitchFamily="34" charset="0"/>
              </a:rPr>
            </a:br>
            <a:r>
              <a:rPr lang="en-GB" sz="4000" dirty="0">
                <a:solidFill>
                  <a:srgbClr val="FDBC33"/>
                </a:solidFill>
                <a:latin typeface="Calibri" panose="020F0502020204030204" pitchFamily="34" charset="0"/>
                <a:cs typeface="Calibri" panose="020F0502020204030204" pitchFamily="34" charset="0"/>
              </a:rPr>
              <a:t>.NET Development </a:t>
            </a:r>
            <a:r>
              <a:rPr lang="en-GB" sz="4000" dirty="0">
                <a:solidFill>
                  <a:schemeClr val="tx1"/>
                </a:solidFill>
                <a:latin typeface="Calibri" panose="020F0502020204030204" pitchFamily="34" charset="0"/>
                <a:cs typeface="Calibri" panose="020F0502020204030204" pitchFamily="34" charset="0"/>
              </a:rPr>
              <a:t>Company</a:t>
            </a:r>
            <a:endParaRPr sz="4000" dirty="0">
              <a:solidFill>
                <a:schemeClr val="tx1"/>
              </a:solidFill>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3DC0BB36-00B7-4EDC-A613-A55AB68225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6559" y="2444190"/>
            <a:ext cx="877736" cy="7979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lvl="0"/>
            <a:r>
              <a:rPr lang="en-GB" dirty="0">
                <a:latin typeface="Calibri" panose="020F0502020204030204" pitchFamily="34" charset="0"/>
                <a:cs typeface="Calibri" panose="020F0502020204030204" pitchFamily="34" charset="0"/>
              </a:rPr>
              <a:t>Why is WeblineIndia the Best ODC for Global Companies?</a:t>
            </a:r>
            <a:endParaRPr dirty="0">
              <a:latin typeface="Calibri" panose="020F0502020204030204" pitchFamily="34" charset="0"/>
              <a:cs typeface="Calibri" panose="020F0502020204030204" pitchFamily="34" charset="0"/>
            </a:endParaRPr>
          </a:p>
        </p:txBody>
      </p:sp>
      <p:sp>
        <p:nvSpPr>
          <p:cNvPr id="265" name="Google Shape;265;p19"/>
          <p:cNvSpPr txBox="1">
            <a:spLocks noGrp="1"/>
          </p:cNvSpPr>
          <p:nvPr>
            <p:ph type="body" idx="1"/>
          </p:nvPr>
        </p:nvSpPr>
        <p:spPr>
          <a:xfrm>
            <a:off x="855208" y="1525400"/>
            <a:ext cx="7433492" cy="3418200"/>
          </a:xfrm>
          <a:prstGeom prst="rect">
            <a:avLst/>
          </a:prstGeom>
        </p:spPr>
        <p:txBody>
          <a:bodyPr spcFirstLastPara="1" wrap="square" lIns="0" tIns="0" rIns="0" bIns="0" anchor="t" anchorCtr="0">
            <a:noAutofit/>
          </a:bodyPr>
          <a:lstStyle/>
          <a:p>
            <a:pPr marL="0" lvl="0" indent="0">
              <a:buNone/>
            </a:pPr>
            <a:r>
              <a:rPr lang="en-GB" dirty="0">
                <a:latin typeface="Calibri" panose="020F0502020204030204" pitchFamily="34" charset="0"/>
                <a:cs typeface="Calibri" panose="020F0502020204030204" pitchFamily="34" charset="0"/>
              </a:rPr>
              <a:t>If you’re seeking the ideal offshore development business for your project, your quest has come to an end. Since 1999, WeblineIndia has been effectively providing software development services on a global scale. We have over 150+ people on staff and workstations outfitted with cutting-edge gear, making us a top Offshore Development Company.</a:t>
            </a:r>
            <a:endParaRPr sz="1200"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37FF28F-47FC-467B-8B70-5261EC95F7D9}"/>
              </a:ext>
            </a:extLst>
          </p:cNvPr>
          <p:cNvGrpSpPr/>
          <p:nvPr/>
        </p:nvGrpSpPr>
        <p:grpSpPr>
          <a:xfrm>
            <a:off x="0" y="4720876"/>
            <a:ext cx="9144000" cy="333863"/>
            <a:chOff x="0" y="4720876"/>
            <a:chExt cx="9144000" cy="333863"/>
          </a:xfrm>
        </p:grpSpPr>
        <p:cxnSp>
          <p:nvCxnSpPr>
            <p:cNvPr id="6" name="Straight Connector 5">
              <a:extLst>
                <a:ext uri="{FF2B5EF4-FFF2-40B4-BE49-F238E27FC236}">
                  <a16:creationId xmlns:a16="http://schemas.microsoft.com/office/drawing/2014/main" id="{F58F812B-6FD4-44ED-8AE9-CB88F4E27F3E}"/>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1219FD-6008-41F3-8D72-78F1743248FA}"/>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tx1"/>
                  </a:solidFill>
                  <a:latin typeface="Calibri" panose="020F0502020204030204" pitchFamily="34" charset="0"/>
                  <a:cs typeface="Calibri" panose="020F0502020204030204" pitchFamily="34" charset="0"/>
                </a:rPr>
                <a:t>Source :</a:t>
              </a:r>
              <a:r>
                <a:rPr lang="en-GB" sz="1100" dirty="0">
                  <a:solidFill>
                    <a:schemeClr val="tx1"/>
                  </a:solidFill>
                  <a:latin typeface="Calibri" panose="020F0502020204030204" pitchFamily="34" charset="0"/>
                  <a:cs typeface="Calibri" panose="020F0502020204030204" pitchFamily="34" charset="0"/>
                  <a:hlinkClick r:id="rId3"/>
                </a:rPr>
                <a:t>https://www.weblineindia.com/blog/considerations-for-hiring-offshore-net-development-company/</a:t>
              </a:r>
              <a:endParaRPr lang="en-GB" sz="1050" dirty="0">
                <a:solidFill>
                  <a:schemeClr val="tx1"/>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EEF3D09D-8E13-4CB7-AC62-488DD9E2AF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63533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lvl="0"/>
            <a:r>
              <a:rPr lang="en-GB" dirty="0">
                <a:latin typeface="Calibri" panose="020F0502020204030204" pitchFamily="34" charset="0"/>
                <a:cs typeface="Calibri" panose="020F0502020204030204" pitchFamily="34" charset="0"/>
              </a:rPr>
              <a:t>Conclusion</a:t>
            </a:r>
            <a:endParaRPr dirty="0">
              <a:latin typeface="Calibri" panose="020F0502020204030204" pitchFamily="34" charset="0"/>
              <a:cs typeface="Calibri" panose="020F0502020204030204" pitchFamily="34" charset="0"/>
            </a:endParaRPr>
          </a:p>
        </p:txBody>
      </p:sp>
      <p:sp>
        <p:nvSpPr>
          <p:cNvPr id="265" name="Google Shape;265;p19"/>
          <p:cNvSpPr txBox="1">
            <a:spLocks noGrp="1"/>
          </p:cNvSpPr>
          <p:nvPr>
            <p:ph type="body" idx="1"/>
          </p:nvPr>
        </p:nvSpPr>
        <p:spPr>
          <a:xfrm>
            <a:off x="855208" y="1525400"/>
            <a:ext cx="7488692" cy="2610831"/>
          </a:xfrm>
          <a:prstGeom prst="rect">
            <a:avLst/>
          </a:prstGeom>
        </p:spPr>
        <p:txBody>
          <a:bodyPr spcFirstLastPara="1" wrap="square" lIns="0" tIns="0" rIns="0" bIns="0" anchor="t" anchorCtr="0">
            <a:noAutofit/>
          </a:bodyPr>
          <a:lstStyle/>
          <a:p>
            <a:pPr marL="0" lvl="0" indent="0">
              <a:buNone/>
            </a:pPr>
            <a:r>
              <a:rPr lang="en-GB" dirty="0">
                <a:latin typeface="Calibri" panose="020F0502020204030204" pitchFamily="34" charset="0"/>
                <a:cs typeface="Calibri" panose="020F0502020204030204" pitchFamily="34" charset="0"/>
              </a:rPr>
              <a:t>By now it must be clear why to use .NET. Moreover, when you need to engage an offshore .NET development company, use the advice provided above to avoid hiring the wrong one. Inquire about their portfolios and customer portfolios. Evaluate the developers’ communication abilities. Sign the service agreement and contract with care.</a:t>
            </a:r>
            <a:endParaRPr sz="12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2EE814D1-3560-4F72-AB20-0E5AC0CE34C5}"/>
              </a:ext>
            </a:extLst>
          </p:cNvPr>
          <p:cNvGrpSpPr/>
          <p:nvPr/>
        </p:nvGrpSpPr>
        <p:grpSpPr>
          <a:xfrm>
            <a:off x="0" y="4720876"/>
            <a:ext cx="9144000" cy="333863"/>
            <a:chOff x="0" y="4720876"/>
            <a:chExt cx="9144000" cy="333863"/>
          </a:xfrm>
        </p:grpSpPr>
        <p:cxnSp>
          <p:nvCxnSpPr>
            <p:cNvPr id="25" name="Straight Connector 24">
              <a:extLst>
                <a:ext uri="{FF2B5EF4-FFF2-40B4-BE49-F238E27FC236}">
                  <a16:creationId xmlns:a16="http://schemas.microsoft.com/office/drawing/2014/main" id="{3FF8A3A5-C03E-47A7-B0EC-C10AC43C771C}"/>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F34FAB1-2188-44F8-8575-5F82CB3F5FFB}"/>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tx1"/>
                  </a:solidFill>
                  <a:latin typeface="Calibri" panose="020F0502020204030204" pitchFamily="34" charset="0"/>
                  <a:cs typeface="Calibri" panose="020F0502020204030204" pitchFamily="34" charset="0"/>
                </a:rPr>
                <a:t>Source :</a:t>
              </a:r>
              <a:r>
                <a:rPr lang="en-GB" sz="1100" dirty="0">
                  <a:solidFill>
                    <a:schemeClr val="tx1"/>
                  </a:solidFill>
                  <a:latin typeface="Calibri" panose="020F0502020204030204" pitchFamily="34" charset="0"/>
                  <a:cs typeface="Calibri" panose="020F0502020204030204" pitchFamily="34" charset="0"/>
                  <a:hlinkClick r:id="rId3"/>
                </a:rPr>
                <a:t>https://www.weblineindia.com/blog/considerations-for-hiring-offshore-net-development-company/</a:t>
              </a:r>
              <a:endParaRPr lang="en-GB" sz="1050" dirty="0">
                <a:solidFill>
                  <a:schemeClr val="tx1"/>
                </a:solidFill>
                <a:latin typeface="Calibri" panose="020F0502020204030204" pitchFamily="34" charset="0"/>
                <a:cs typeface="Calibri" panose="020F0502020204030204" pitchFamily="34" charset="0"/>
              </a:endParaRPr>
            </a:p>
          </p:txBody>
        </p:sp>
        <p:pic>
          <p:nvPicPr>
            <p:cNvPr id="27" name="Graphic 26">
              <a:extLst>
                <a:ext uri="{FF2B5EF4-FFF2-40B4-BE49-F238E27FC236}">
                  <a16:creationId xmlns:a16="http://schemas.microsoft.com/office/drawing/2014/main" id="{1DF99D9D-21B0-4F7D-8D36-D4CC09A241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135077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31" name="Grupo 16">
            <a:extLst>
              <a:ext uri="{FF2B5EF4-FFF2-40B4-BE49-F238E27FC236}">
                <a16:creationId xmlns:a16="http://schemas.microsoft.com/office/drawing/2014/main" id="{9A6C59B5-317F-4F32-9C1E-273C458FAF6A}"/>
              </a:ext>
            </a:extLst>
          </p:cNvPr>
          <p:cNvGrpSpPr/>
          <p:nvPr/>
        </p:nvGrpSpPr>
        <p:grpSpPr>
          <a:xfrm>
            <a:off x="5824843" y="987390"/>
            <a:ext cx="2990545" cy="3505499"/>
            <a:chOff x="7017258" y="4131327"/>
            <a:chExt cx="583504" cy="683980"/>
          </a:xfrm>
        </p:grpSpPr>
        <p:sp>
          <p:nvSpPr>
            <p:cNvPr id="32" name="Google Shape;1160;p46">
              <a:extLst>
                <a:ext uri="{FF2B5EF4-FFF2-40B4-BE49-F238E27FC236}">
                  <a16:creationId xmlns:a16="http://schemas.microsoft.com/office/drawing/2014/main" id="{C259430B-4E28-41E2-8A0B-22530EBD1BB9}"/>
                </a:ext>
              </a:extLst>
            </p:cNvPr>
            <p:cNvSpPr/>
            <p:nvPr/>
          </p:nvSpPr>
          <p:spPr>
            <a:xfrm>
              <a:off x="7315814" y="4178415"/>
              <a:ext cx="150241" cy="410597"/>
            </a:xfrm>
            <a:custGeom>
              <a:avLst/>
              <a:gdLst/>
              <a:ahLst/>
              <a:cxnLst/>
              <a:rect l="l" t="t" r="r" b="b"/>
              <a:pathLst>
                <a:path w="1502409" h="4105966" extrusionOk="0">
                  <a:moveTo>
                    <a:pt x="0" y="0"/>
                  </a:moveTo>
                  <a:lnTo>
                    <a:pt x="1502410" y="868091"/>
                  </a:lnTo>
                  <a:lnTo>
                    <a:pt x="1502410" y="4105966"/>
                  </a:lnTo>
                  <a:lnTo>
                    <a:pt x="0" y="323867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 name="Google Shape;1161;p46">
              <a:extLst>
                <a:ext uri="{FF2B5EF4-FFF2-40B4-BE49-F238E27FC236}">
                  <a16:creationId xmlns:a16="http://schemas.microsoft.com/office/drawing/2014/main" id="{9313F396-8D0E-47B1-B038-714DA8DC63CC}"/>
                </a:ext>
              </a:extLst>
            </p:cNvPr>
            <p:cNvSpPr/>
            <p:nvPr/>
          </p:nvSpPr>
          <p:spPr>
            <a:xfrm>
              <a:off x="7320563" y="4281056"/>
              <a:ext cx="70592" cy="94782"/>
            </a:xfrm>
            <a:custGeom>
              <a:avLst/>
              <a:gdLst/>
              <a:ahLst/>
              <a:cxnLst/>
              <a:rect l="l" t="t" r="r" b="b"/>
              <a:pathLst>
                <a:path w="705920" h="947817" extrusionOk="0">
                  <a:moveTo>
                    <a:pt x="352852" y="947818"/>
                  </a:moveTo>
                  <a:cubicBezTo>
                    <a:pt x="-335753" y="51620"/>
                    <a:pt x="162642" y="-272810"/>
                    <a:pt x="352852" y="252381"/>
                  </a:cubicBezTo>
                  <a:cubicBezTo>
                    <a:pt x="543863" y="-49564"/>
                    <a:pt x="1041456" y="855467"/>
                    <a:pt x="352852" y="947818"/>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1162;p46">
              <a:extLst>
                <a:ext uri="{FF2B5EF4-FFF2-40B4-BE49-F238E27FC236}">
                  <a16:creationId xmlns:a16="http://schemas.microsoft.com/office/drawing/2014/main" id="{32891C26-1324-4D76-9949-4EA0D0C88145}"/>
                </a:ext>
              </a:extLst>
            </p:cNvPr>
            <p:cNvSpPr/>
            <p:nvPr/>
          </p:nvSpPr>
          <p:spPr>
            <a:xfrm>
              <a:off x="7077193" y="4326164"/>
              <a:ext cx="134029" cy="147278"/>
            </a:xfrm>
            <a:custGeom>
              <a:avLst/>
              <a:gdLst/>
              <a:ahLst/>
              <a:cxnLst/>
              <a:rect l="l" t="t" r="r" b="b"/>
              <a:pathLst>
                <a:path w="1340290" h="1472783" extrusionOk="0">
                  <a:moveTo>
                    <a:pt x="1340291" y="774135"/>
                  </a:moveTo>
                  <a:lnTo>
                    <a:pt x="0" y="0"/>
                  </a:lnTo>
                  <a:lnTo>
                    <a:pt x="0" y="698649"/>
                  </a:lnTo>
                  <a:lnTo>
                    <a:pt x="1340291" y="1472784"/>
                  </a:lnTo>
                  <a:lnTo>
                    <a:pt x="1340291" y="774135"/>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1163;p46">
              <a:extLst>
                <a:ext uri="{FF2B5EF4-FFF2-40B4-BE49-F238E27FC236}">
                  <a16:creationId xmlns:a16="http://schemas.microsoft.com/office/drawing/2014/main" id="{37D0B6AE-A4AD-41D2-9FA0-791C2F4D1093}"/>
                </a:ext>
              </a:extLst>
            </p:cNvPr>
            <p:cNvSpPr/>
            <p:nvPr/>
          </p:nvSpPr>
          <p:spPr>
            <a:xfrm>
              <a:off x="7089116" y="4349542"/>
              <a:ext cx="15249" cy="22656"/>
            </a:xfrm>
            <a:custGeom>
              <a:avLst/>
              <a:gdLst/>
              <a:ahLst/>
              <a:cxnLst/>
              <a:rect l="l" t="t" r="r" b="b"/>
              <a:pathLst>
                <a:path w="152488" h="226558" extrusionOk="0">
                  <a:moveTo>
                    <a:pt x="152488" y="157447"/>
                  </a:moveTo>
                  <a:cubicBezTo>
                    <a:pt x="152488" y="215266"/>
                    <a:pt x="118780" y="241767"/>
                    <a:pt x="76244" y="217675"/>
                  </a:cubicBezTo>
                  <a:cubicBezTo>
                    <a:pt x="34510" y="193584"/>
                    <a:pt x="0" y="126931"/>
                    <a:pt x="0" y="69112"/>
                  </a:cubicBezTo>
                  <a:cubicBezTo>
                    <a:pt x="0" y="11293"/>
                    <a:pt x="33708" y="-15208"/>
                    <a:pt x="76244" y="8884"/>
                  </a:cubicBezTo>
                  <a:cubicBezTo>
                    <a:pt x="118780" y="32975"/>
                    <a:pt x="152488" y="99628"/>
                    <a:pt x="152488" y="1574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1164;p46">
              <a:extLst>
                <a:ext uri="{FF2B5EF4-FFF2-40B4-BE49-F238E27FC236}">
                  <a16:creationId xmlns:a16="http://schemas.microsoft.com/office/drawing/2014/main" id="{E442CBFF-D5C0-4F99-B733-C7894AFC3817}"/>
                </a:ext>
              </a:extLst>
            </p:cNvPr>
            <p:cNvSpPr/>
            <p:nvPr/>
          </p:nvSpPr>
          <p:spPr>
            <a:xfrm>
              <a:off x="7111362" y="4360598"/>
              <a:ext cx="48876" cy="39108"/>
            </a:xfrm>
            <a:custGeom>
              <a:avLst/>
              <a:gdLst/>
              <a:ahLst/>
              <a:cxnLst/>
              <a:rect l="l" t="t" r="r" b="b"/>
              <a:pathLst>
                <a:path w="488764" h="391082" extrusionOk="0">
                  <a:moveTo>
                    <a:pt x="0" y="0"/>
                  </a:moveTo>
                  <a:lnTo>
                    <a:pt x="488765" y="281869"/>
                  </a:lnTo>
                  <a:lnTo>
                    <a:pt x="488765" y="391083"/>
                  </a:lnTo>
                  <a:lnTo>
                    <a:pt x="0" y="11001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1165;p46">
              <a:extLst>
                <a:ext uri="{FF2B5EF4-FFF2-40B4-BE49-F238E27FC236}">
                  <a16:creationId xmlns:a16="http://schemas.microsoft.com/office/drawing/2014/main" id="{8D8BA1BE-CAC1-45DC-9FCD-120DB46787EF}"/>
                </a:ext>
              </a:extLst>
            </p:cNvPr>
            <p:cNvSpPr/>
            <p:nvPr/>
          </p:nvSpPr>
          <p:spPr>
            <a:xfrm>
              <a:off x="7111442" y="4383982"/>
              <a:ext cx="85875" cy="60469"/>
            </a:xfrm>
            <a:custGeom>
              <a:avLst/>
              <a:gdLst/>
              <a:ahLst/>
              <a:cxnLst/>
              <a:rect l="l" t="t" r="r" b="b"/>
              <a:pathLst>
                <a:path w="858749" h="604692" extrusionOk="0">
                  <a:moveTo>
                    <a:pt x="0" y="0"/>
                  </a:moveTo>
                  <a:lnTo>
                    <a:pt x="858749" y="495479"/>
                  </a:lnTo>
                  <a:lnTo>
                    <a:pt x="858749" y="604692"/>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1166;p46">
              <a:extLst>
                <a:ext uri="{FF2B5EF4-FFF2-40B4-BE49-F238E27FC236}">
                  <a16:creationId xmlns:a16="http://schemas.microsoft.com/office/drawing/2014/main" id="{0F120CC3-BE60-47B8-B323-2FBD55787AE4}"/>
                </a:ext>
              </a:extLst>
            </p:cNvPr>
            <p:cNvSpPr/>
            <p:nvPr/>
          </p:nvSpPr>
          <p:spPr>
            <a:xfrm>
              <a:off x="7281165" y="4207564"/>
              <a:ext cx="150241" cy="410597"/>
            </a:xfrm>
            <a:custGeom>
              <a:avLst/>
              <a:gdLst/>
              <a:ahLst/>
              <a:cxnLst/>
              <a:rect l="l" t="t" r="r" b="b"/>
              <a:pathLst>
                <a:path w="1502410" h="4105966" extrusionOk="0">
                  <a:moveTo>
                    <a:pt x="0" y="0"/>
                  </a:moveTo>
                  <a:lnTo>
                    <a:pt x="1502410" y="868091"/>
                  </a:lnTo>
                  <a:lnTo>
                    <a:pt x="1502410" y="4105967"/>
                  </a:lnTo>
                  <a:lnTo>
                    <a:pt x="0" y="3238679"/>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1167;p46">
              <a:extLst>
                <a:ext uri="{FF2B5EF4-FFF2-40B4-BE49-F238E27FC236}">
                  <a16:creationId xmlns:a16="http://schemas.microsoft.com/office/drawing/2014/main" id="{4DC4C62F-4ACE-407F-BE61-1D0BCF2B232F}"/>
                </a:ext>
              </a:extLst>
            </p:cNvPr>
            <p:cNvSpPr/>
            <p:nvPr/>
          </p:nvSpPr>
          <p:spPr>
            <a:xfrm>
              <a:off x="7295649" y="4387505"/>
              <a:ext cx="120706" cy="80626"/>
            </a:xfrm>
            <a:custGeom>
              <a:avLst/>
              <a:gdLst/>
              <a:ahLst/>
              <a:cxnLst/>
              <a:rect l="l" t="t" r="r" b="b"/>
              <a:pathLst>
                <a:path w="1207064" h="806256" extrusionOk="0">
                  <a:moveTo>
                    <a:pt x="0" y="0"/>
                  </a:moveTo>
                  <a:lnTo>
                    <a:pt x="1207064" y="697043"/>
                  </a:lnTo>
                  <a:lnTo>
                    <a:pt x="1207064" y="806257"/>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1168;p46">
              <a:extLst>
                <a:ext uri="{FF2B5EF4-FFF2-40B4-BE49-F238E27FC236}">
                  <a16:creationId xmlns:a16="http://schemas.microsoft.com/office/drawing/2014/main" id="{B6B39ECA-74FD-431E-95EC-99B4DD4AC2F9}"/>
                </a:ext>
              </a:extLst>
            </p:cNvPr>
            <p:cNvSpPr/>
            <p:nvPr/>
          </p:nvSpPr>
          <p:spPr>
            <a:xfrm>
              <a:off x="7304051" y="4414012"/>
              <a:ext cx="103772" cy="70909"/>
            </a:xfrm>
            <a:custGeom>
              <a:avLst/>
              <a:gdLst/>
              <a:ahLst/>
              <a:cxnLst/>
              <a:rect l="l" t="t" r="r" b="b"/>
              <a:pathLst>
                <a:path w="1037722" h="709088" extrusionOk="0">
                  <a:moveTo>
                    <a:pt x="0" y="0"/>
                  </a:moveTo>
                  <a:lnTo>
                    <a:pt x="1037722" y="599874"/>
                  </a:lnTo>
                  <a:lnTo>
                    <a:pt x="1037722" y="709088"/>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41" name="Google Shape;1169;p46">
              <a:extLst>
                <a:ext uri="{FF2B5EF4-FFF2-40B4-BE49-F238E27FC236}">
                  <a16:creationId xmlns:a16="http://schemas.microsoft.com/office/drawing/2014/main" id="{C13E24BE-E4E1-4699-BBA6-9B06D889BFAB}"/>
                </a:ext>
              </a:extLst>
            </p:cNvPr>
            <p:cNvSpPr/>
            <p:nvPr/>
          </p:nvSpPr>
          <p:spPr>
            <a:xfrm>
              <a:off x="7242035" y="4420419"/>
              <a:ext cx="88684" cy="87371"/>
            </a:xfrm>
            <a:custGeom>
              <a:avLst/>
              <a:gdLst/>
              <a:ahLst/>
              <a:cxnLst/>
              <a:rect l="l" t="t" r="r" b="b"/>
              <a:pathLst>
                <a:path w="886839" h="873712" extrusionOk="0">
                  <a:moveTo>
                    <a:pt x="0" y="361370"/>
                  </a:moveTo>
                  <a:lnTo>
                    <a:pt x="0" y="0"/>
                  </a:lnTo>
                  <a:lnTo>
                    <a:pt x="886839" y="512342"/>
                  </a:lnTo>
                  <a:lnTo>
                    <a:pt x="886839" y="873712"/>
                  </a:lnTo>
                  <a:lnTo>
                    <a:pt x="0" y="361370"/>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1170;p46">
              <a:extLst>
                <a:ext uri="{FF2B5EF4-FFF2-40B4-BE49-F238E27FC236}">
                  <a16:creationId xmlns:a16="http://schemas.microsoft.com/office/drawing/2014/main" id="{A9DE6444-EC7A-496A-9603-247E0EC12FE7}"/>
                </a:ext>
              </a:extLst>
            </p:cNvPr>
            <p:cNvSpPr/>
            <p:nvPr/>
          </p:nvSpPr>
          <p:spPr>
            <a:xfrm>
              <a:off x="7521147" y="4436256"/>
              <a:ext cx="79615" cy="187933"/>
            </a:xfrm>
            <a:custGeom>
              <a:avLst/>
              <a:gdLst/>
              <a:ahLst/>
              <a:cxnLst/>
              <a:rect l="l" t="t" r="r" b="b"/>
              <a:pathLst>
                <a:path w="796148" h="1879329" extrusionOk="0">
                  <a:moveTo>
                    <a:pt x="294543" y="125463"/>
                  </a:moveTo>
                  <a:cubicBezTo>
                    <a:pt x="225522" y="15446"/>
                    <a:pt x="130016" y="991"/>
                    <a:pt x="126003" y="188"/>
                  </a:cubicBezTo>
                  <a:cubicBezTo>
                    <a:pt x="116373" y="-1418"/>
                    <a:pt x="110754" y="7416"/>
                    <a:pt x="110754" y="20264"/>
                  </a:cubicBezTo>
                  <a:lnTo>
                    <a:pt x="110754" y="310967"/>
                  </a:lnTo>
                  <a:cubicBezTo>
                    <a:pt x="110754" y="409741"/>
                    <a:pt x="77046" y="473182"/>
                    <a:pt x="10433" y="500485"/>
                  </a:cubicBezTo>
                  <a:cubicBezTo>
                    <a:pt x="4013" y="502894"/>
                    <a:pt x="0" y="510122"/>
                    <a:pt x="0" y="519758"/>
                  </a:cubicBezTo>
                  <a:cubicBezTo>
                    <a:pt x="0" y="659488"/>
                    <a:pt x="2408" y="1259362"/>
                    <a:pt x="3210" y="1446472"/>
                  </a:cubicBezTo>
                  <a:cubicBezTo>
                    <a:pt x="3210" y="1477790"/>
                    <a:pt x="24879" y="1514731"/>
                    <a:pt x="51364" y="1529988"/>
                  </a:cubicBezTo>
                  <a:cubicBezTo>
                    <a:pt x="194222" y="1612702"/>
                    <a:pt x="604335" y="1849600"/>
                    <a:pt x="604335" y="1849600"/>
                  </a:cubicBezTo>
                  <a:cubicBezTo>
                    <a:pt x="713484" y="1913040"/>
                    <a:pt x="783308" y="1873691"/>
                    <a:pt x="795346" y="1743598"/>
                  </a:cubicBezTo>
                  <a:lnTo>
                    <a:pt x="796149" y="1167815"/>
                  </a:lnTo>
                  <a:cubicBezTo>
                    <a:pt x="796149" y="1080283"/>
                    <a:pt x="780900" y="990342"/>
                    <a:pt x="732746" y="915659"/>
                  </a:cubicBezTo>
                  <a:cubicBezTo>
                    <a:pt x="705458" y="873098"/>
                    <a:pt x="673355" y="840173"/>
                    <a:pt x="639648" y="820900"/>
                  </a:cubicBezTo>
                  <a:lnTo>
                    <a:pt x="359551" y="659488"/>
                  </a:lnTo>
                  <a:lnTo>
                    <a:pt x="359551" y="389665"/>
                  </a:lnTo>
                  <a:cubicBezTo>
                    <a:pt x="360353" y="283663"/>
                    <a:pt x="337882" y="195328"/>
                    <a:pt x="294543" y="125463"/>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1171;p46">
              <a:extLst>
                <a:ext uri="{FF2B5EF4-FFF2-40B4-BE49-F238E27FC236}">
                  <a16:creationId xmlns:a16="http://schemas.microsoft.com/office/drawing/2014/main" id="{1DDE1AF7-D545-458E-8827-B7F32DBB9F67}"/>
                </a:ext>
              </a:extLst>
            </p:cNvPr>
            <p:cNvSpPr/>
            <p:nvPr/>
          </p:nvSpPr>
          <p:spPr>
            <a:xfrm>
              <a:off x="7483777" y="4463342"/>
              <a:ext cx="31300" cy="120537"/>
            </a:xfrm>
            <a:custGeom>
              <a:avLst/>
              <a:gdLst/>
              <a:ahLst/>
              <a:cxnLst/>
              <a:rect l="l" t="t" r="r" b="b"/>
              <a:pathLst>
                <a:path w="313002" h="1205369" extrusionOk="0">
                  <a:moveTo>
                    <a:pt x="0" y="0"/>
                  </a:moveTo>
                  <a:lnTo>
                    <a:pt x="313002" y="180685"/>
                  </a:lnTo>
                  <a:lnTo>
                    <a:pt x="313002" y="1205370"/>
                  </a:lnTo>
                  <a:lnTo>
                    <a:pt x="0" y="1024685"/>
                  </a:lnTo>
                  <a:lnTo>
                    <a:pt x="0"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1172;p46">
              <a:extLst>
                <a:ext uri="{FF2B5EF4-FFF2-40B4-BE49-F238E27FC236}">
                  <a16:creationId xmlns:a16="http://schemas.microsoft.com/office/drawing/2014/main" id="{00DED422-7B88-461B-B03E-2863232A6679}"/>
                </a:ext>
              </a:extLst>
            </p:cNvPr>
            <p:cNvSpPr/>
            <p:nvPr/>
          </p:nvSpPr>
          <p:spPr>
            <a:xfrm>
              <a:off x="7017258" y="4131327"/>
              <a:ext cx="238925" cy="281547"/>
            </a:xfrm>
            <a:custGeom>
              <a:avLst/>
              <a:gdLst/>
              <a:ahLst/>
              <a:cxnLst/>
              <a:rect l="l" t="t" r="r" b="b"/>
              <a:pathLst>
                <a:path w="2389249" h="2815474" extrusionOk="0">
                  <a:moveTo>
                    <a:pt x="2388447" y="1379631"/>
                  </a:moveTo>
                  <a:lnTo>
                    <a:pt x="0" y="0"/>
                  </a:lnTo>
                  <a:lnTo>
                    <a:pt x="803" y="1245522"/>
                  </a:lnTo>
                  <a:lnTo>
                    <a:pt x="2178173" y="2503090"/>
                  </a:lnTo>
                  <a:lnTo>
                    <a:pt x="2389249" y="2815474"/>
                  </a:lnTo>
                  <a:lnTo>
                    <a:pt x="2388447" y="1379631"/>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1173;p46">
              <a:extLst>
                <a:ext uri="{FF2B5EF4-FFF2-40B4-BE49-F238E27FC236}">
                  <a16:creationId xmlns:a16="http://schemas.microsoft.com/office/drawing/2014/main" id="{6A5C5743-C149-4EA3-9EEE-DC871D1C5BC5}"/>
                </a:ext>
              </a:extLst>
            </p:cNvPr>
            <p:cNvSpPr/>
            <p:nvPr/>
          </p:nvSpPr>
          <p:spPr>
            <a:xfrm>
              <a:off x="7142010" y="4233590"/>
              <a:ext cx="52327" cy="41116"/>
            </a:xfrm>
            <a:custGeom>
              <a:avLst/>
              <a:gdLst/>
              <a:ahLst/>
              <a:cxnLst/>
              <a:rect l="l" t="t" r="r" b="b"/>
              <a:pathLst>
                <a:path w="523275" h="411158" extrusionOk="0">
                  <a:moveTo>
                    <a:pt x="523275" y="301945"/>
                  </a:moveTo>
                  <a:lnTo>
                    <a:pt x="0" y="0"/>
                  </a:lnTo>
                  <a:lnTo>
                    <a:pt x="0" y="109214"/>
                  </a:lnTo>
                  <a:lnTo>
                    <a:pt x="523275" y="411159"/>
                  </a:lnTo>
                  <a:lnTo>
                    <a:pt x="523275" y="30194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1174;p46">
              <a:extLst>
                <a:ext uri="{FF2B5EF4-FFF2-40B4-BE49-F238E27FC236}">
                  <a16:creationId xmlns:a16="http://schemas.microsoft.com/office/drawing/2014/main" id="{CDDA4E95-68AE-4D69-ABC5-C35B9E509ED7}"/>
                </a:ext>
              </a:extLst>
            </p:cNvPr>
            <p:cNvSpPr/>
            <p:nvPr/>
          </p:nvSpPr>
          <p:spPr>
            <a:xfrm>
              <a:off x="7064950" y="4210927"/>
              <a:ext cx="129615" cy="85765"/>
            </a:xfrm>
            <a:custGeom>
              <a:avLst/>
              <a:gdLst/>
              <a:ahLst/>
              <a:cxnLst/>
              <a:rect l="l" t="t" r="r" b="b"/>
              <a:pathLst>
                <a:path w="1296149" h="857651" extrusionOk="0">
                  <a:moveTo>
                    <a:pt x="1296150" y="748438"/>
                  </a:moveTo>
                  <a:lnTo>
                    <a:pt x="0" y="0"/>
                  </a:lnTo>
                  <a:lnTo>
                    <a:pt x="0" y="109214"/>
                  </a:lnTo>
                  <a:lnTo>
                    <a:pt x="1296150" y="857652"/>
                  </a:lnTo>
                  <a:lnTo>
                    <a:pt x="1296150" y="74843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1175;p46">
              <a:extLst>
                <a:ext uri="{FF2B5EF4-FFF2-40B4-BE49-F238E27FC236}">
                  <a16:creationId xmlns:a16="http://schemas.microsoft.com/office/drawing/2014/main" id="{FC336EBC-79F0-4C56-9D06-3D874DB270F4}"/>
                </a:ext>
              </a:extLst>
            </p:cNvPr>
            <p:cNvSpPr/>
            <p:nvPr/>
          </p:nvSpPr>
          <p:spPr>
            <a:xfrm>
              <a:off x="7038303" y="4217334"/>
              <a:ext cx="156340" cy="101264"/>
            </a:xfrm>
            <a:custGeom>
              <a:avLst/>
              <a:gdLst/>
              <a:ahLst/>
              <a:cxnLst/>
              <a:rect l="l" t="t" r="r" b="b"/>
              <a:pathLst>
                <a:path w="1563405" h="1012639" extrusionOk="0">
                  <a:moveTo>
                    <a:pt x="1563405" y="903425"/>
                  </a:moveTo>
                  <a:lnTo>
                    <a:pt x="0" y="0"/>
                  </a:lnTo>
                  <a:lnTo>
                    <a:pt x="0" y="109214"/>
                  </a:lnTo>
                  <a:lnTo>
                    <a:pt x="1563405" y="1012639"/>
                  </a:lnTo>
                  <a:lnTo>
                    <a:pt x="1563405" y="90342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1176;p46">
              <a:extLst>
                <a:ext uri="{FF2B5EF4-FFF2-40B4-BE49-F238E27FC236}">
                  <a16:creationId xmlns:a16="http://schemas.microsoft.com/office/drawing/2014/main" id="{66AC9DFD-CE37-443A-B723-ABEBBFE263B1}"/>
                </a:ext>
              </a:extLst>
            </p:cNvPr>
            <p:cNvSpPr/>
            <p:nvPr/>
          </p:nvSpPr>
          <p:spPr>
            <a:xfrm>
              <a:off x="7206986" y="4270200"/>
              <a:ext cx="27127" cy="40368"/>
            </a:xfrm>
            <a:custGeom>
              <a:avLst/>
              <a:gdLst/>
              <a:ahLst/>
              <a:cxnLst/>
              <a:rect l="l" t="t" r="r" b="b"/>
              <a:pathLst>
                <a:path w="271268" h="403680" extrusionOk="0">
                  <a:moveTo>
                    <a:pt x="0" y="123544"/>
                  </a:moveTo>
                  <a:cubicBezTo>
                    <a:pt x="0" y="226333"/>
                    <a:pt x="60995" y="344381"/>
                    <a:pt x="135634" y="387745"/>
                  </a:cubicBezTo>
                  <a:cubicBezTo>
                    <a:pt x="210273" y="431110"/>
                    <a:pt x="271268" y="382927"/>
                    <a:pt x="271268" y="280137"/>
                  </a:cubicBezTo>
                  <a:cubicBezTo>
                    <a:pt x="271268" y="177347"/>
                    <a:pt x="210273" y="59300"/>
                    <a:pt x="135634" y="15935"/>
                  </a:cubicBezTo>
                  <a:cubicBezTo>
                    <a:pt x="60995" y="-27429"/>
                    <a:pt x="0" y="20754"/>
                    <a:pt x="0" y="12354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1177;p46">
              <a:extLst>
                <a:ext uri="{FF2B5EF4-FFF2-40B4-BE49-F238E27FC236}">
                  <a16:creationId xmlns:a16="http://schemas.microsoft.com/office/drawing/2014/main" id="{29438257-90B7-4B89-AA06-351717E29219}"/>
                </a:ext>
              </a:extLst>
            </p:cNvPr>
            <p:cNvSpPr/>
            <p:nvPr/>
          </p:nvSpPr>
          <p:spPr>
            <a:xfrm>
              <a:off x="7358065" y="4552792"/>
              <a:ext cx="238925" cy="262515"/>
            </a:xfrm>
            <a:custGeom>
              <a:avLst/>
              <a:gdLst/>
              <a:ahLst/>
              <a:cxnLst/>
              <a:rect l="l" t="t" r="r" b="b"/>
              <a:pathLst>
                <a:path w="2389248" h="2625152" extrusionOk="0">
                  <a:moveTo>
                    <a:pt x="0" y="0"/>
                  </a:moveTo>
                  <a:lnTo>
                    <a:pt x="2388447" y="1379630"/>
                  </a:lnTo>
                  <a:lnTo>
                    <a:pt x="2389249" y="2625153"/>
                  </a:lnTo>
                  <a:lnTo>
                    <a:pt x="211076" y="1367585"/>
                  </a:lnTo>
                  <a:lnTo>
                    <a:pt x="803" y="1436647"/>
                  </a:lnTo>
                  <a:lnTo>
                    <a:pt x="0" y="0"/>
                  </a:lnTo>
                  <a:close/>
                </a:path>
              </a:pathLst>
            </a:custGeom>
            <a:gradFill>
              <a:gsLst>
                <a:gs pos="0">
                  <a:srgbClr val="FFFFFF">
                    <a:alpha val="29803"/>
                    <a:alpha val="29800"/>
                  </a:srgbClr>
                </a:gs>
                <a:gs pos="99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1178;p46">
              <a:extLst>
                <a:ext uri="{FF2B5EF4-FFF2-40B4-BE49-F238E27FC236}">
                  <a16:creationId xmlns:a16="http://schemas.microsoft.com/office/drawing/2014/main" id="{10250D60-9198-4B66-877A-E31A40194544}"/>
                </a:ext>
              </a:extLst>
            </p:cNvPr>
            <p:cNvSpPr/>
            <p:nvPr/>
          </p:nvSpPr>
          <p:spPr>
            <a:xfrm>
              <a:off x="7419281" y="4618458"/>
              <a:ext cx="52327" cy="41116"/>
            </a:xfrm>
            <a:custGeom>
              <a:avLst/>
              <a:gdLst/>
              <a:ahLst/>
              <a:cxnLst/>
              <a:rect l="l" t="t" r="r" b="b"/>
              <a:pathLst>
                <a:path w="523275" h="411158" extrusionOk="0">
                  <a:moveTo>
                    <a:pt x="0" y="0"/>
                  </a:moveTo>
                  <a:lnTo>
                    <a:pt x="523275" y="301945"/>
                  </a:lnTo>
                  <a:lnTo>
                    <a:pt x="523275" y="411159"/>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1179;p46">
              <a:extLst>
                <a:ext uri="{FF2B5EF4-FFF2-40B4-BE49-F238E27FC236}">
                  <a16:creationId xmlns:a16="http://schemas.microsoft.com/office/drawing/2014/main" id="{A856729D-78DD-4BFB-B7B5-9723CBA7239A}"/>
                </a:ext>
              </a:extLst>
            </p:cNvPr>
            <p:cNvSpPr/>
            <p:nvPr/>
          </p:nvSpPr>
          <p:spPr>
            <a:xfrm>
              <a:off x="7419281" y="4640240"/>
              <a:ext cx="94462" cy="65448"/>
            </a:xfrm>
            <a:custGeom>
              <a:avLst/>
              <a:gdLst/>
              <a:ahLst/>
              <a:cxnLst/>
              <a:rect l="l" t="t" r="r" b="b"/>
              <a:pathLst>
                <a:path w="944624" h="654481" extrusionOk="0">
                  <a:moveTo>
                    <a:pt x="0" y="0"/>
                  </a:moveTo>
                  <a:lnTo>
                    <a:pt x="944624" y="545267"/>
                  </a:lnTo>
                  <a:lnTo>
                    <a:pt x="944624" y="654481"/>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1180;p46">
              <a:extLst>
                <a:ext uri="{FF2B5EF4-FFF2-40B4-BE49-F238E27FC236}">
                  <a16:creationId xmlns:a16="http://schemas.microsoft.com/office/drawing/2014/main" id="{E6C19D31-D6E7-4A66-BB59-B8D649F34265}"/>
                </a:ext>
              </a:extLst>
            </p:cNvPr>
            <p:cNvSpPr/>
            <p:nvPr/>
          </p:nvSpPr>
          <p:spPr>
            <a:xfrm>
              <a:off x="7419281" y="4662102"/>
              <a:ext cx="122231" cy="81509"/>
            </a:xfrm>
            <a:custGeom>
              <a:avLst/>
              <a:gdLst/>
              <a:ahLst/>
              <a:cxnLst/>
              <a:rect l="l" t="t" r="r" b="b"/>
              <a:pathLst>
                <a:path w="1222313" h="815090" extrusionOk="0">
                  <a:moveTo>
                    <a:pt x="0" y="0"/>
                  </a:moveTo>
                  <a:lnTo>
                    <a:pt x="1222313" y="705876"/>
                  </a:lnTo>
                  <a:lnTo>
                    <a:pt x="1222313" y="815090"/>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1181;p46">
              <a:extLst>
                <a:ext uri="{FF2B5EF4-FFF2-40B4-BE49-F238E27FC236}">
                  <a16:creationId xmlns:a16="http://schemas.microsoft.com/office/drawing/2014/main" id="{F2D5B2AF-87A6-4520-858B-E8F7B338A07D}"/>
                </a:ext>
              </a:extLst>
            </p:cNvPr>
            <p:cNvSpPr/>
            <p:nvPr/>
          </p:nvSpPr>
          <p:spPr>
            <a:xfrm>
              <a:off x="7379431" y="4594446"/>
              <a:ext cx="27127" cy="40368"/>
            </a:xfrm>
            <a:custGeom>
              <a:avLst/>
              <a:gdLst/>
              <a:ahLst/>
              <a:cxnLst/>
              <a:rect l="l" t="t" r="r" b="b"/>
              <a:pathLst>
                <a:path w="271268" h="403680" extrusionOk="0">
                  <a:moveTo>
                    <a:pt x="271268" y="280137"/>
                  </a:moveTo>
                  <a:cubicBezTo>
                    <a:pt x="271268" y="382927"/>
                    <a:pt x="210273" y="431109"/>
                    <a:pt x="135634" y="387745"/>
                  </a:cubicBezTo>
                  <a:cubicBezTo>
                    <a:pt x="60995" y="344381"/>
                    <a:pt x="0" y="226333"/>
                    <a:pt x="0" y="123544"/>
                  </a:cubicBezTo>
                  <a:cubicBezTo>
                    <a:pt x="0" y="20754"/>
                    <a:pt x="60995" y="-27429"/>
                    <a:pt x="135634" y="15935"/>
                  </a:cubicBezTo>
                  <a:cubicBezTo>
                    <a:pt x="210273" y="59300"/>
                    <a:pt x="270466" y="177348"/>
                    <a:pt x="271268" y="28013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1182;p46">
              <a:extLst>
                <a:ext uri="{FF2B5EF4-FFF2-40B4-BE49-F238E27FC236}">
                  <a16:creationId xmlns:a16="http://schemas.microsoft.com/office/drawing/2014/main" id="{6852EB2F-6AA8-413E-ABF1-4F89C6C21C02}"/>
                </a:ext>
              </a:extLst>
            </p:cNvPr>
            <p:cNvSpPr/>
            <p:nvPr/>
          </p:nvSpPr>
          <p:spPr>
            <a:xfrm>
              <a:off x="7242195" y="4530298"/>
              <a:ext cx="67095" cy="91494"/>
            </a:xfrm>
            <a:custGeom>
              <a:avLst/>
              <a:gdLst/>
              <a:ahLst/>
              <a:cxnLst/>
              <a:rect l="l" t="t" r="r" b="b"/>
              <a:pathLst>
                <a:path w="670948" h="914939" extrusionOk="0">
                  <a:moveTo>
                    <a:pt x="335474" y="11956"/>
                  </a:moveTo>
                  <a:cubicBezTo>
                    <a:pt x="383628" y="39259"/>
                    <a:pt x="422152" y="106715"/>
                    <a:pt x="422152" y="162125"/>
                  </a:cubicBezTo>
                  <a:lnTo>
                    <a:pt x="422152" y="407054"/>
                  </a:lnTo>
                  <a:lnTo>
                    <a:pt x="584270" y="500207"/>
                  </a:lnTo>
                  <a:cubicBezTo>
                    <a:pt x="632425" y="527511"/>
                    <a:pt x="670948" y="594966"/>
                    <a:pt x="670948" y="650376"/>
                  </a:cubicBezTo>
                  <a:cubicBezTo>
                    <a:pt x="670948" y="705786"/>
                    <a:pt x="632425" y="728272"/>
                    <a:pt x="584270" y="700968"/>
                  </a:cubicBezTo>
                  <a:lnTo>
                    <a:pt x="422152" y="607815"/>
                  </a:lnTo>
                  <a:lnTo>
                    <a:pt x="422152" y="852744"/>
                  </a:lnTo>
                  <a:cubicBezTo>
                    <a:pt x="422152" y="908153"/>
                    <a:pt x="383628" y="930639"/>
                    <a:pt x="335474" y="903335"/>
                  </a:cubicBezTo>
                  <a:cubicBezTo>
                    <a:pt x="287320" y="876032"/>
                    <a:pt x="248797" y="808576"/>
                    <a:pt x="248797" y="753166"/>
                  </a:cubicBezTo>
                  <a:lnTo>
                    <a:pt x="248797" y="508237"/>
                  </a:lnTo>
                  <a:lnTo>
                    <a:pt x="86677" y="415084"/>
                  </a:lnTo>
                  <a:cubicBezTo>
                    <a:pt x="38523" y="387781"/>
                    <a:pt x="0" y="320325"/>
                    <a:pt x="0" y="264915"/>
                  </a:cubicBezTo>
                  <a:cubicBezTo>
                    <a:pt x="0" y="209505"/>
                    <a:pt x="38523" y="187020"/>
                    <a:pt x="86677" y="214323"/>
                  </a:cubicBezTo>
                  <a:lnTo>
                    <a:pt x="248797" y="307476"/>
                  </a:lnTo>
                  <a:lnTo>
                    <a:pt x="248797" y="62548"/>
                  </a:lnTo>
                  <a:cubicBezTo>
                    <a:pt x="247994" y="7138"/>
                    <a:pt x="287320" y="-16151"/>
                    <a:pt x="335474" y="11956"/>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1183;p46">
              <a:extLst>
                <a:ext uri="{FF2B5EF4-FFF2-40B4-BE49-F238E27FC236}">
                  <a16:creationId xmlns:a16="http://schemas.microsoft.com/office/drawing/2014/main" id="{E251A1DA-8CCF-4CC8-8550-F7BE3B9FF635}"/>
                </a:ext>
              </a:extLst>
            </p:cNvPr>
            <p:cNvSpPr/>
            <p:nvPr/>
          </p:nvSpPr>
          <p:spPr>
            <a:xfrm>
              <a:off x="7304559" y="4297072"/>
              <a:ext cx="70592" cy="94782"/>
            </a:xfrm>
            <a:custGeom>
              <a:avLst/>
              <a:gdLst/>
              <a:ahLst/>
              <a:cxnLst/>
              <a:rect l="l" t="t" r="r" b="b"/>
              <a:pathLst>
                <a:path w="705920" h="947817" extrusionOk="0">
                  <a:moveTo>
                    <a:pt x="352852" y="947818"/>
                  </a:moveTo>
                  <a:cubicBezTo>
                    <a:pt x="-335753" y="51620"/>
                    <a:pt x="162642" y="-272810"/>
                    <a:pt x="352852" y="252381"/>
                  </a:cubicBezTo>
                  <a:cubicBezTo>
                    <a:pt x="543863" y="-49564"/>
                    <a:pt x="1041456" y="855467"/>
                    <a:pt x="352852" y="947818"/>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0" name="Rectangle 9">
            <a:extLst>
              <a:ext uri="{FF2B5EF4-FFF2-40B4-BE49-F238E27FC236}">
                <a16:creationId xmlns:a16="http://schemas.microsoft.com/office/drawing/2014/main" id="{C3D502E0-6D54-4885-9A0B-693A754002C1}"/>
              </a:ext>
            </a:extLst>
          </p:cNvPr>
          <p:cNvSpPr/>
          <p:nvPr/>
        </p:nvSpPr>
        <p:spPr>
          <a:xfrm>
            <a:off x="858199" y="1090447"/>
            <a:ext cx="3265638" cy="830997"/>
          </a:xfrm>
          <a:prstGeom prst="rect">
            <a:avLst/>
          </a:prstGeom>
        </p:spPr>
        <p:txBody>
          <a:bodyPr wrap="none">
            <a:spAutoFit/>
          </a:bodyPr>
          <a:lstStyle/>
          <a:p>
            <a:r>
              <a:rPr lang="en-US" altLang="zh-CN" sz="4800" b="1" i="1" dirty="0">
                <a:solidFill>
                  <a:schemeClr val="tx1"/>
                </a:solidFill>
                <a:latin typeface="Calibri" panose="020F0502020204030204" pitchFamily="34" charset="0"/>
                <a:cs typeface="Calibri" panose="020F0502020204030204" pitchFamily="34" charset="0"/>
              </a:rPr>
              <a:t>THANK YOU</a:t>
            </a:r>
          </a:p>
        </p:txBody>
      </p:sp>
      <p:sp>
        <p:nvSpPr>
          <p:cNvPr id="85" name="Text Box 5">
            <a:extLst>
              <a:ext uri="{FF2B5EF4-FFF2-40B4-BE49-F238E27FC236}">
                <a16:creationId xmlns:a16="http://schemas.microsoft.com/office/drawing/2014/main" id="{65930575-F2C1-44AA-8CF8-CDE91C63810B}"/>
              </a:ext>
            </a:extLst>
          </p:cNvPr>
          <p:cNvSpPr txBox="1">
            <a:spLocks noChangeArrowheads="1"/>
          </p:cNvSpPr>
          <p:nvPr/>
        </p:nvSpPr>
        <p:spPr bwMode="auto">
          <a:xfrm>
            <a:off x="919235" y="2157953"/>
            <a:ext cx="1758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tx1"/>
                </a:solidFill>
                <a:latin typeface="Calibri" panose="020F0502020204030204" pitchFamily="34" charset="0"/>
                <a:cs typeface="Calibri" panose="020F0502020204030204" pitchFamily="34" charset="0"/>
              </a:rPr>
              <a:t>CONTACT US</a:t>
            </a:r>
          </a:p>
        </p:txBody>
      </p:sp>
      <p:sp>
        <p:nvSpPr>
          <p:cNvPr id="86" name="Text Box 5">
            <a:extLst>
              <a:ext uri="{FF2B5EF4-FFF2-40B4-BE49-F238E27FC236}">
                <a16:creationId xmlns:a16="http://schemas.microsoft.com/office/drawing/2014/main" id="{065AFF06-268D-44BB-9B96-32D5E9717D58}"/>
              </a:ext>
            </a:extLst>
          </p:cNvPr>
          <p:cNvSpPr txBox="1">
            <a:spLocks noChangeArrowheads="1"/>
          </p:cNvSpPr>
          <p:nvPr/>
        </p:nvSpPr>
        <p:spPr bwMode="auto">
          <a:xfrm>
            <a:off x="919234" y="2617246"/>
            <a:ext cx="36743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dirty="0">
                <a:solidFill>
                  <a:schemeClr val="tx1"/>
                </a:solidFill>
                <a:latin typeface="Calibri" panose="020F0502020204030204" pitchFamily="34" charset="0"/>
                <a:cs typeface="Calibri" panose="020F0502020204030204" pitchFamily="34" charset="0"/>
              </a:rPr>
              <a:t>+1-213-908-1090 (USA)</a:t>
            </a:r>
          </a:p>
          <a:p>
            <a:r>
              <a:rPr lang="en-US" altLang="zh-CN" sz="2000" dirty="0">
                <a:solidFill>
                  <a:schemeClr val="tx1"/>
                </a:solidFill>
                <a:latin typeface="Calibri" panose="020F0502020204030204" pitchFamily="34" charset="0"/>
                <a:cs typeface="Calibri" panose="020F0502020204030204" pitchFamily="34" charset="0"/>
              </a:rPr>
              <a:t>+61-2-8011-4668 (AUS)</a:t>
            </a:r>
          </a:p>
        </p:txBody>
      </p:sp>
      <p:grpSp>
        <p:nvGrpSpPr>
          <p:cNvPr id="12" name="Group 11">
            <a:extLst>
              <a:ext uri="{FF2B5EF4-FFF2-40B4-BE49-F238E27FC236}">
                <a16:creationId xmlns:a16="http://schemas.microsoft.com/office/drawing/2014/main" id="{9A392D28-68C5-4807-8999-999B3525B2B1}"/>
              </a:ext>
            </a:extLst>
          </p:cNvPr>
          <p:cNvGrpSpPr/>
          <p:nvPr/>
        </p:nvGrpSpPr>
        <p:grpSpPr>
          <a:xfrm>
            <a:off x="919235" y="3668332"/>
            <a:ext cx="3181362" cy="814090"/>
            <a:chOff x="919234" y="3192330"/>
            <a:chExt cx="3181362" cy="814090"/>
          </a:xfrm>
        </p:grpSpPr>
        <p:sp>
          <p:nvSpPr>
            <p:cNvPr id="87" name="Text Box 5">
              <a:extLst>
                <a:ext uri="{FF2B5EF4-FFF2-40B4-BE49-F238E27FC236}">
                  <a16:creationId xmlns:a16="http://schemas.microsoft.com/office/drawing/2014/main" id="{C0DC098F-01C3-4790-A5B6-FD3AC70FCEBA}"/>
                </a:ext>
              </a:extLst>
            </p:cNvPr>
            <p:cNvSpPr txBox="1">
              <a:spLocks noChangeArrowheads="1"/>
            </p:cNvSpPr>
            <p:nvPr/>
          </p:nvSpPr>
          <p:spPr bwMode="auto">
            <a:xfrm>
              <a:off x="919234" y="3192330"/>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tx1"/>
                  </a:solidFill>
                  <a:latin typeface="Calibri" panose="020F0502020204030204" pitchFamily="34" charset="0"/>
                  <a:cs typeface="Calibri" panose="020F0502020204030204" pitchFamily="34" charset="0"/>
                </a:rPr>
                <a:t>EMAIL</a:t>
              </a:r>
            </a:p>
          </p:txBody>
        </p:sp>
        <p:sp>
          <p:nvSpPr>
            <p:cNvPr id="88" name="Text Box 5">
              <a:extLst>
                <a:ext uri="{FF2B5EF4-FFF2-40B4-BE49-F238E27FC236}">
                  <a16:creationId xmlns:a16="http://schemas.microsoft.com/office/drawing/2014/main" id="{4ABC4A4D-DDB0-4FE8-B623-00DDFEA515E3}"/>
                </a:ext>
              </a:extLst>
            </p:cNvPr>
            <p:cNvSpPr txBox="1">
              <a:spLocks noChangeArrowheads="1"/>
            </p:cNvSpPr>
            <p:nvPr/>
          </p:nvSpPr>
          <p:spPr bwMode="auto">
            <a:xfrm>
              <a:off x="919234" y="3544755"/>
              <a:ext cx="3181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tx1"/>
                  </a:solidFill>
                  <a:latin typeface="Calibri" panose="020F0502020204030204" pitchFamily="34" charset="0"/>
                  <a:cs typeface="Calibri" panose="020F0502020204030204" pitchFamily="34" charset="0"/>
                </a:rPr>
                <a:t>info@weblineindia.com</a:t>
              </a:r>
            </a:p>
          </p:txBody>
        </p:sp>
      </p:grpSp>
      <p:sp>
        <p:nvSpPr>
          <p:cNvPr id="89" name="Text Box 5">
            <a:extLst>
              <a:ext uri="{FF2B5EF4-FFF2-40B4-BE49-F238E27FC236}">
                <a16:creationId xmlns:a16="http://schemas.microsoft.com/office/drawing/2014/main" id="{F11CE69E-9586-4D66-87EC-F2EC1895A47A}"/>
              </a:ext>
            </a:extLst>
          </p:cNvPr>
          <p:cNvSpPr txBox="1">
            <a:spLocks noChangeArrowheads="1"/>
          </p:cNvSpPr>
          <p:nvPr/>
        </p:nvSpPr>
        <p:spPr bwMode="auto">
          <a:xfrm>
            <a:off x="4276117" y="2617246"/>
            <a:ext cx="3188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dirty="0">
                <a:solidFill>
                  <a:schemeClr val="tx1"/>
                </a:solidFill>
                <a:latin typeface="Calibri" panose="020F0502020204030204" pitchFamily="34" charset="0"/>
                <a:cs typeface="Calibri" panose="020F0502020204030204" pitchFamily="34" charset="0"/>
              </a:rPr>
              <a:t>+44-207-193-7507 (UK)</a:t>
            </a:r>
          </a:p>
          <a:p>
            <a:r>
              <a:rPr lang="en-US" altLang="zh-CN" sz="2000" dirty="0">
                <a:solidFill>
                  <a:schemeClr val="tx1"/>
                </a:solidFill>
                <a:latin typeface="Calibri" panose="020F0502020204030204" pitchFamily="34" charset="0"/>
                <a:cs typeface="Calibri" panose="020F0502020204030204" pitchFamily="34" charset="0"/>
              </a:rPr>
              <a:t>+91-79-26420897 (IND)</a:t>
            </a:r>
          </a:p>
        </p:txBody>
      </p:sp>
      <p:grpSp>
        <p:nvGrpSpPr>
          <p:cNvPr id="11" name="Group 10">
            <a:extLst>
              <a:ext uri="{FF2B5EF4-FFF2-40B4-BE49-F238E27FC236}">
                <a16:creationId xmlns:a16="http://schemas.microsoft.com/office/drawing/2014/main" id="{2632BB5A-BCBB-4031-B667-5F6809E8B1DA}"/>
              </a:ext>
            </a:extLst>
          </p:cNvPr>
          <p:cNvGrpSpPr/>
          <p:nvPr/>
        </p:nvGrpSpPr>
        <p:grpSpPr>
          <a:xfrm>
            <a:off x="4325622" y="3668332"/>
            <a:ext cx="3138777" cy="814090"/>
            <a:chOff x="4325621" y="3101336"/>
            <a:chExt cx="3138777" cy="814090"/>
          </a:xfrm>
        </p:grpSpPr>
        <p:sp>
          <p:nvSpPr>
            <p:cNvPr id="90" name="Text Box 5">
              <a:extLst>
                <a:ext uri="{FF2B5EF4-FFF2-40B4-BE49-F238E27FC236}">
                  <a16:creationId xmlns:a16="http://schemas.microsoft.com/office/drawing/2014/main" id="{6A7D8424-7BA6-46ED-827A-A9169BFA168C}"/>
                </a:ext>
              </a:extLst>
            </p:cNvPr>
            <p:cNvSpPr txBox="1">
              <a:spLocks noChangeArrowheads="1"/>
            </p:cNvSpPr>
            <p:nvPr/>
          </p:nvSpPr>
          <p:spPr bwMode="auto">
            <a:xfrm>
              <a:off x="4325621" y="3101336"/>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tx1"/>
                  </a:solidFill>
                  <a:latin typeface="Calibri" panose="020F0502020204030204" pitchFamily="34" charset="0"/>
                  <a:cs typeface="Calibri" panose="020F0502020204030204" pitchFamily="34" charset="0"/>
                </a:rPr>
                <a:t>WEBSITE</a:t>
              </a:r>
            </a:p>
          </p:txBody>
        </p:sp>
        <p:sp>
          <p:nvSpPr>
            <p:cNvPr id="91" name="Text Box 5">
              <a:extLst>
                <a:ext uri="{FF2B5EF4-FFF2-40B4-BE49-F238E27FC236}">
                  <a16:creationId xmlns:a16="http://schemas.microsoft.com/office/drawing/2014/main" id="{DA545D84-5BA3-436A-BBD2-9FF0AB1AC5FC}"/>
                </a:ext>
              </a:extLst>
            </p:cNvPr>
            <p:cNvSpPr txBox="1">
              <a:spLocks noChangeArrowheads="1"/>
            </p:cNvSpPr>
            <p:nvPr/>
          </p:nvSpPr>
          <p:spPr bwMode="auto">
            <a:xfrm>
              <a:off x="4325621" y="3453761"/>
              <a:ext cx="3138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tx1"/>
                  </a:solidFill>
                  <a:latin typeface="Calibri" panose="020F0502020204030204" pitchFamily="34" charset="0"/>
                  <a:cs typeface="Calibri" panose="020F0502020204030204" pitchFamily="34" charset="0"/>
                </a:rPr>
                <a:t>www.weblineindia.com</a:t>
              </a:r>
            </a:p>
          </p:txBody>
        </p:sp>
      </p:grpSp>
      <p:pic>
        <p:nvPicPr>
          <p:cNvPr id="92" name="Graphic 91">
            <a:extLst>
              <a:ext uri="{FF2B5EF4-FFF2-40B4-BE49-F238E27FC236}">
                <a16:creationId xmlns:a16="http://schemas.microsoft.com/office/drawing/2014/main" id="{7022911B-20F1-49FF-800E-403816DBFA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5434" y="439778"/>
            <a:ext cx="600075" cy="5905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lvl="0"/>
            <a:r>
              <a:rPr lang="en-GB" sz="3200" dirty="0">
                <a:latin typeface="Calibri" panose="020F0502020204030204" pitchFamily="34" charset="0"/>
                <a:cs typeface="Calibri" panose="020F0502020204030204" pitchFamily="34" charset="0"/>
              </a:rPr>
              <a:t>.NET History</a:t>
            </a:r>
            <a:endParaRPr sz="32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16B4069-5263-4388-B586-9C29F251FEA6}"/>
              </a:ext>
            </a:extLst>
          </p:cNvPr>
          <p:cNvSpPr/>
          <p:nvPr/>
        </p:nvSpPr>
        <p:spPr>
          <a:xfrm>
            <a:off x="855299" y="1617642"/>
            <a:ext cx="5216889" cy="2308324"/>
          </a:xfrm>
          <a:prstGeom prst="rect">
            <a:avLst/>
          </a:prstGeom>
        </p:spPr>
        <p:txBody>
          <a:bodyPr wrap="square">
            <a:spAutoFit/>
          </a:bodyPr>
          <a:lstStyle/>
          <a:p>
            <a:r>
              <a:rPr lang="en-GB" sz="2400" dirty="0">
                <a:solidFill>
                  <a:schemeClr val="tx1"/>
                </a:solidFill>
                <a:latin typeface="Calibri" panose="020F0502020204030204" pitchFamily="34" charset="0"/>
                <a:cs typeface="Calibri" panose="020F0502020204030204" pitchFamily="34" charset="0"/>
              </a:rPr>
              <a:t>Here is a brief history of the .NET. Microsoft began work on the creation of the .NET framework at the end of the 1990s. This framework was created under the supervision of Next Generation Windows Services (NGWS).</a:t>
            </a:r>
          </a:p>
        </p:txBody>
      </p:sp>
      <p:grpSp>
        <p:nvGrpSpPr>
          <p:cNvPr id="14" name="Grupo 15">
            <a:extLst>
              <a:ext uri="{FF2B5EF4-FFF2-40B4-BE49-F238E27FC236}">
                <a16:creationId xmlns:a16="http://schemas.microsoft.com/office/drawing/2014/main" id="{C5F56D0D-4CD1-4388-8842-A35747F71612}"/>
              </a:ext>
            </a:extLst>
          </p:cNvPr>
          <p:cNvGrpSpPr/>
          <p:nvPr/>
        </p:nvGrpSpPr>
        <p:grpSpPr>
          <a:xfrm>
            <a:off x="6297560" y="1432794"/>
            <a:ext cx="2370082" cy="2926739"/>
            <a:chOff x="7031794" y="3223481"/>
            <a:chExt cx="554527" cy="684768"/>
          </a:xfrm>
        </p:grpSpPr>
        <p:sp>
          <p:nvSpPr>
            <p:cNvPr id="15" name="Google Shape;1040;p46">
              <a:extLst>
                <a:ext uri="{FF2B5EF4-FFF2-40B4-BE49-F238E27FC236}">
                  <a16:creationId xmlns:a16="http://schemas.microsoft.com/office/drawing/2014/main" id="{0CFE1D6A-8448-4545-9822-C4A981F82F25}"/>
                </a:ext>
              </a:extLst>
            </p:cNvPr>
            <p:cNvSpPr/>
            <p:nvPr/>
          </p:nvSpPr>
          <p:spPr>
            <a:xfrm>
              <a:off x="7480756" y="3263706"/>
              <a:ext cx="105565" cy="453010"/>
            </a:xfrm>
            <a:custGeom>
              <a:avLst/>
              <a:gdLst/>
              <a:ahLst/>
              <a:cxnLst/>
              <a:rect l="l" t="t" r="r" b="b"/>
              <a:pathLst>
                <a:path w="1055650" h="4530105" extrusionOk="0">
                  <a:moveTo>
                    <a:pt x="1054889" y="3044952"/>
                  </a:moveTo>
                  <a:cubicBezTo>
                    <a:pt x="958159" y="2988564"/>
                    <a:pt x="888087" y="2987040"/>
                    <a:pt x="844673" y="3040380"/>
                  </a:cubicBezTo>
                  <a:cubicBezTo>
                    <a:pt x="801259" y="3092958"/>
                    <a:pt x="779932" y="3182112"/>
                    <a:pt x="779932" y="3307842"/>
                  </a:cubicBezTo>
                  <a:lnTo>
                    <a:pt x="779932" y="3985260"/>
                  </a:lnTo>
                  <a:cubicBezTo>
                    <a:pt x="779932" y="4114038"/>
                    <a:pt x="767746" y="4220718"/>
                    <a:pt x="744135" y="4305300"/>
                  </a:cubicBezTo>
                  <a:cubicBezTo>
                    <a:pt x="720523" y="4392930"/>
                    <a:pt x="680156" y="4455414"/>
                    <a:pt x="624555" y="4491990"/>
                  </a:cubicBezTo>
                  <a:cubicBezTo>
                    <a:pt x="570478" y="4529328"/>
                    <a:pt x="497359" y="4539234"/>
                    <a:pt x="404437" y="4521708"/>
                  </a:cubicBezTo>
                  <a:cubicBezTo>
                    <a:pt x="313801" y="4504944"/>
                    <a:pt x="200315" y="4457700"/>
                    <a:pt x="64740" y="4379214"/>
                  </a:cubicBezTo>
                  <a:lnTo>
                    <a:pt x="0" y="4341876"/>
                  </a:lnTo>
                  <a:lnTo>
                    <a:pt x="0" y="3808476"/>
                  </a:lnTo>
                  <a:lnTo>
                    <a:pt x="80735" y="3854958"/>
                  </a:lnTo>
                  <a:cubicBezTo>
                    <a:pt x="177465" y="3911346"/>
                    <a:pt x="242205" y="3918204"/>
                    <a:pt x="274956" y="3877056"/>
                  </a:cubicBezTo>
                  <a:cubicBezTo>
                    <a:pt x="309231" y="3837432"/>
                    <a:pt x="326749" y="3754374"/>
                    <a:pt x="326749" y="3628644"/>
                  </a:cubicBezTo>
                  <a:lnTo>
                    <a:pt x="326749" y="3031998"/>
                  </a:lnTo>
                  <a:cubicBezTo>
                    <a:pt x="326749" y="2876550"/>
                    <a:pt x="341982" y="2753868"/>
                    <a:pt x="372448" y="2663190"/>
                  </a:cubicBezTo>
                  <a:cubicBezTo>
                    <a:pt x="402914" y="2572512"/>
                    <a:pt x="463085" y="2515362"/>
                    <a:pt x="553722" y="2489454"/>
                  </a:cubicBezTo>
                  <a:cubicBezTo>
                    <a:pt x="463085" y="2359152"/>
                    <a:pt x="402914" y="2231898"/>
                    <a:pt x="372448" y="2106930"/>
                  </a:cubicBezTo>
                  <a:cubicBezTo>
                    <a:pt x="341982" y="1981962"/>
                    <a:pt x="327511" y="1841754"/>
                    <a:pt x="327511" y="1686306"/>
                  </a:cubicBezTo>
                  <a:lnTo>
                    <a:pt x="327511" y="1089660"/>
                  </a:lnTo>
                  <a:cubicBezTo>
                    <a:pt x="327511" y="963930"/>
                    <a:pt x="309993" y="861822"/>
                    <a:pt x="275718" y="781812"/>
                  </a:cubicBezTo>
                  <a:cubicBezTo>
                    <a:pt x="243729" y="703326"/>
                    <a:pt x="178988" y="636270"/>
                    <a:pt x="81497" y="579882"/>
                  </a:cubicBezTo>
                  <a:lnTo>
                    <a:pt x="761" y="533400"/>
                  </a:lnTo>
                  <a:lnTo>
                    <a:pt x="761" y="0"/>
                  </a:lnTo>
                  <a:lnTo>
                    <a:pt x="65502" y="37338"/>
                  </a:lnTo>
                  <a:cubicBezTo>
                    <a:pt x="201076" y="115824"/>
                    <a:pt x="314562" y="198882"/>
                    <a:pt x="405199" y="287274"/>
                  </a:cubicBezTo>
                  <a:cubicBezTo>
                    <a:pt x="498121" y="376428"/>
                    <a:pt x="571239" y="471678"/>
                    <a:pt x="625317" y="571500"/>
                  </a:cubicBezTo>
                  <a:cubicBezTo>
                    <a:pt x="681679" y="672846"/>
                    <a:pt x="721285" y="781050"/>
                    <a:pt x="744896" y="896112"/>
                  </a:cubicBezTo>
                  <a:cubicBezTo>
                    <a:pt x="768508" y="1008126"/>
                    <a:pt x="780694" y="1129284"/>
                    <a:pt x="780694" y="1257300"/>
                  </a:cubicBezTo>
                  <a:lnTo>
                    <a:pt x="780694" y="1934718"/>
                  </a:lnTo>
                  <a:cubicBezTo>
                    <a:pt x="780694" y="2060448"/>
                    <a:pt x="802020" y="2174748"/>
                    <a:pt x="845434" y="2276856"/>
                  </a:cubicBezTo>
                  <a:cubicBezTo>
                    <a:pt x="888849" y="2379726"/>
                    <a:pt x="958921" y="2458974"/>
                    <a:pt x="1055650" y="2514600"/>
                  </a:cubicBezTo>
                  <a:lnTo>
                    <a:pt x="1054889" y="3044952"/>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 name="Google Shape;1041;p46">
              <a:extLst>
                <a:ext uri="{FF2B5EF4-FFF2-40B4-BE49-F238E27FC236}">
                  <a16:creationId xmlns:a16="http://schemas.microsoft.com/office/drawing/2014/main" id="{23F0F7BD-4F46-47D3-A066-73915EEB7CA6}"/>
                </a:ext>
              </a:extLst>
            </p:cNvPr>
            <p:cNvSpPr/>
            <p:nvPr/>
          </p:nvSpPr>
          <p:spPr>
            <a:xfrm>
              <a:off x="7340949" y="3223481"/>
              <a:ext cx="105565" cy="453037"/>
            </a:xfrm>
            <a:custGeom>
              <a:avLst/>
              <a:gdLst/>
              <a:ahLst/>
              <a:cxnLst/>
              <a:rect l="l" t="t" r="r" b="b"/>
              <a:pathLst>
                <a:path w="1055650" h="4530373" extrusionOk="0">
                  <a:moveTo>
                    <a:pt x="762" y="1486183"/>
                  </a:moveTo>
                  <a:cubicBezTo>
                    <a:pt x="97492" y="1542571"/>
                    <a:pt x="167564" y="1544095"/>
                    <a:pt x="210978" y="1490755"/>
                  </a:cubicBezTo>
                  <a:cubicBezTo>
                    <a:pt x="254392" y="1438177"/>
                    <a:pt x="275718" y="1349023"/>
                    <a:pt x="275718" y="1223293"/>
                  </a:cubicBezTo>
                  <a:lnTo>
                    <a:pt x="275718" y="545875"/>
                  </a:lnTo>
                  <a:cubicBezTo>
                    <a:pt x="275718" y="417097"/>
                    <a:pt x="287905" y="310417"/>
                    <a:pt x="311516" y="225835"/>
                  </a:cubicBezTo>
                  <a:cubicBezTo>
                    <a:pt x="335127" y="138205"/>
                    <a:pt x="373971" y="74959"/>
                    <a:pt x="428049" y="37621"/>
                  </a:cubicBezTo>
                  <a:cubicBezTo>
                    <a:pt x="484411" y="1045"/>
                    <a:pt x="557530" y="-8861"/>
                    <a:pt x="648166" y="7903"/>
                  </a:cubicBezTo>
                  <a:cubicBezTo>
                    <a:pt x="741088" y="25429"/>
                    <a:pt x="855336" y="73435"/>
                    <a:pt x="990910" y="151921"/>
                  </a:cubicBezTo>
                  <a:lnTo>
                    <a:pt x="1055651" y="189259"/>
                  </a:lnTo>
                  <a:lnTo>
                    <a:pt x="1055651" y="722659"/>
                  </a:lnTo>
                  <a:lnTo>
                    <a:pt x="974916" y="676177"/>
                  </a:lnTo>
                  <a:cubicBezTo>
                    <a:pt x="878186" y="619789"/>
                    <a:pt x="811922" y="612169"/>
                    <a:pt x="777647" y="651793"/>
                  </a:cubicBezTo>
                  <a:cubicBezTo>
                    <a:pt x="745658" y="692941"/>
                    <a:pt x="728902" y="775999"/>
                    <a:pt x="728902" y="901729"/>
                  </a:cubicBezTo>
                  <a:lnTo>
                    <a:pt x="728902" y="1498375"/>
                  </a:lnTo>
                  <a:cubicBezTo>
                    <a:pt x="728902" y="1653823"/>
                    <a:pt x="713669" y="1776505"/>
                    <a:pt x="683202" y="1867183"/>
                  </a:cubicBezTo>
                  <a:cubicBezTo>
                    <a:pt x="652736" y="1957099"/>
                    <a:pt x="592566" y="2015011"/>
                    <a:pt x="501929" y="2040919"/>
                  </a:cubicBezTo>
                  <a:cubicBezTo>
                    <a:pt x="592566" y="2171221"/>
                    <a:pt x="652736" y="2298475"/>
                    <a:pt x="683202" y="2423443"/>
                  </a:cubicBezTo>
                  <a:cubicBezTo>
                    <a:pt x="713669" y="2548411"/>
                    <a:pt x="728140" y="2688619"/>
                    <a:pt x="728140" y="2844067"/>
                  </a:cubicBezTo>
                  <a:lnTo>
                    <a:pt x="728140" y="3440713"/>
                  </a:lnTo>
                  <a:cubicBezTo>
                    <a:pt x="728140" y="3566443"/>
                    <a:pt x="744135" y="3668551"/>
                    <a:pt x="776886" y="3747037"/>
                  </a:cubicBezTo>
                  <a:cubicBezTo>
                    <a:pt x="811160" y="3827047"/>
                    <a:pt x="877424" y="3894865"/>
                    <a:pt x="974154" y="3950491"/>
                  </a:cubicBezTo>
                  <a:lnTo>
                    <a:pt x="1054889" y="3996973"/>
                  </a:lnTo>
                  <a:lnTo>
                    <a:pt x="1054889" y="4530373"/>
                  </a:lnTo>
                  <a:lnTo>
                    <a:pt x="990149" y="4493035"/>
                  </a:lnTo>
                  <a:cubicBezTo>
                    <a:pt x="854574" y="4414549"/>
                    <a:pt x="740326" y="4330729"/>
                    <a:pt x="647405" y="4241575"/>
                  </a:cubicBezTo>
                  <a:cubicBezTo>
                    <a:pt x="556768" y="4153183"/>
                    <a:pt x="483649" y="4058695"/>
                    <a:pt x="427287" y="3957349"/>
                  </a:cubicBezTo>
                  <a:cubicBezTo>
                    <a:pt x="373210" y="3857527"/>
                    <a:pt x="334365" y="3750085"/>
                    <a:pt x="310754" y="3634261"/>
                  </a:cubicBezTo>
                  <a:cubicBezTo>
                    <a:pt x="287143" y="3522247"/>
                    <a:pt x="274957" y="3401089"/>
                    <a:pt x="274957" y="3273073"/>
                  </a:cubicBezTo>
                  <a:lnTo>
                    <a:pt x="274957" y="2595655"/>
                  </a:lnTo>
                  <a:cubicBezTo>
                    <a:pt x="274957" y="2469925"/>
                    <a:pt x="253630" y="2355625"/>
                    <a:pt x="210216" y="2253517"/>
                  </a:cubicBezTo>
                  <a:cubicBezTo>
                    <a:pt x="166802" y="2150647"/>
                    <a:pt x="96730" y="2071399"/>
                    <a:pt x="0" y="2015773"/>
                  </a:cubicBezTo>
                  <a:lnTo>
                    <a:pt x="762" y="1486183"/>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 name="Google Shape;1042;p46">
              <a:extLst>
                <a:ext uri="{FF2B5EF4-FFF2-40B4-BE49-F238E27FC236}">
                  <a16:creationId xmlns:a16="http://schemas.microsoft.com/office/drawing/2014/main" id="{7576C41A-A9FB-40C9-BDFF-93263158A08C}"/>
                </a:ext>
              </a:extLst>
            </p:cNvPr>
            <p:cNvSpPr/>
            <p:nvPr/>
          </p:nvSpPr>
          <p:spPr>
            <a:xfrm>
              <a:off x="7450379" y="3286503"/>
              <a:ext cx="105565" cy="453011"/>
            </a:xfrm>
            <a:custGeom>
              <a:avLst/>
              <a:gdLst/>
              <a:ahLst/>
              <a:cxnLst/>
              <a:rect l="l" t="t" r="r" b="b"/>
              <a:pathLst>
                <a:path w="1055650" h="4530105" extrusionOk="0">
                  <a:moveTo>
                    <a:pt x="1054889" y="3044952"/>
                  </a:moveTo>
                  <a:cubicBezTo>
                    <a:pt x="958159" y="2988564"/>
                    <a:pt x="888087" y="2987040"/>
                    <a:pt x="844673" y="3040380"/>
                  </a:cubicBezTo>
                  <a:cubicBezTo>
                    <a:pt x="801259" y="3092958"/>
                    <a:pt x="779932" y="3182112"/>
                    <a:pt x="779932" y="3307842"/>
                  </a:cubicBezTo>
                  <a:lnTo>
                    <a:pt x="779932" y="3985260"/>
                  </a:lnTo>
                  <a:cubicBezTo>
                    <a:pt x="779932" y="4114038"/>
                    <a:pt x="767746" y="4220718"/>
                    <a:pt x="744135" y="4305300"/>
                  </a:cubicBezTo>
                  <a:cubicBezTo>
                    <a:pt x="720523" y="4392930"/>
                    <a:pt x="680156" y="4455414"/>
                    <a:pt x="624555" y="4491990"/>
                  </a:cubicBezTo>
                  <a:cubicBezTo>
                    <a:pt x="570478" y="4529328"/>
                    <a:pt x="497359" y="4539234"/>
                    <a:pt x="404437" y="4521708"/>
                  </a:cubicBezTo>
                  <a:cubicBezTo>
                    <a:pt x="313801" y="4504944"/>
                    <a:pt x="200315" y="4457700"/>
                    <a:pt x="64740" y="4379214"/>
                  </a:cubicBezTo>
                  <a:lnTo>
                    <a:pt x="0" y="4341876"/>
                  </a:lnTo>
                  <a:lnTo>
                    <a:pt x="0" y="3808476"/>
                  </a:lnTo>
                  <a:lnTo>
                    <a:pt x="80735" y="3854958"/>
                  </a:lnTo>
                  <a:cubicBezTo>
                    <a:pt x="177465" y="3911346"/>
                    <a:pt x="242205" y="3918204"/>
                    <a:pt x="274956" y="3877056"/>
                  </a:cubicBezTo>
                  <a:cubicBezTo>
                    <a:pt x="309231" y="3837432"/>
                    <a:pt x="326749" y="3754374"/>
                    <a:pt x="326749" y="3628644"/>
                  </a:cubicBezTo>
                  <a:lnTo>
                    <a:pt x="326749" y="3031998"/>
                  </a:lnTo>
                  <a:cubicBezTo>
                    <a:pt x="326749" y="2876550"/>
                    <a:pt x="341982" y="2753868"/>
                    <a:pt x="372448" y="2663190"/>
                  </a:cubicBezTo>
                  <a:cubicBezTo>
                    <a:pt x="402914" y="2572512"/>
                    <a:pt x="463085" y="2515362"/>
                    <a:pt x="553722" y="2489454"/>
                  </a:cubicBezTo>
                  <a:cubicBezTo>
                    <a:pt x="463085" y="2359152"/>
                    <a:pt x="402914" y="2231898"/>
                    <a:pt x="372448" y="2106930"/>
                  </a:cubicBezTo>
                  <a:cubicBezTo>
                    <a:pt x="341982" y="1981962"/>
                    <a:pt x="327511" y="1841754"/>
                    <a:pt x="327511" y="1686306"/>
                  </a:cubicBezTo>
                  <a:lnTo>
                    <a:pt x="327511" y="1089660"/>
                  </a:lnTo>
                  <a:cubicBezTo>
                    <a:pt x="327511" y="963930"/>
                    <a:pt x="309993" y="861822"/>
                    <a:pt x="275718" y="781812"/>
                  </a:cubicBezTo>
                  <a:cubicBezTo>
                    <a:pt x="243729" y="703326"/>
                    <a:pt x="178988" y="636270"/>
                    <a:pt x="81497" y="579882"/>
                  </a:cubicBezTo>
                  <a:lnTo>
                    <a:pt x="761" y="533400"/>
                  </a:lnTo>
                  <a:lnTo>
                    <a:pt x="761" y="0"/>
                  </a:lnTo>
                  <a:lnTo>
                    <a:pt x="65502" y="37338"/>
                  </a:lnTo>
                  <a:cubicBezTo>
                    <a:pt x="201076" y="115824"/>
                    <a:pt x="314562" y="198882"/>
                    <a:pt x="405199" y="287274"/>
                  </a:cubicBezTo>
                  <a:cubicBezTo>
                    <a:pt x="498121" y="376428"/>
                    <a:pt x="571239" y="471678"/>
                    <a:pt x="625317" y="571500"/>
                  </a:cubicBezTo>
                  <a:cubicBezTo>
                    <a:pt x="681679" y="672846"/>
                    <a:pt x="721285" y="781050"/>
                    <a:pt x="744896" y="896112"/>
                  </a:cubicBezTo>
                  <a:cubicBezTo>
                    <a:pt x="768508" y="1008126"/>
                    <a:pt x="780694" y="1129284"/>
                    <a:pt x="780694" y="1257300"/>
                  </a:cubicBezTo>
                  <a:lnTo>
                    <a:pt x="780694" y="1934718"/>
                  </a:lnTo>
                  <a:cubicBezTo>
                    <a:pt x="780694" y="2060448"/>
                    <a:pt x="802020" y="2174748"/>
                    <a:pt x="845434" y="2276856"/>
                  </a:cubicBezTo>
                  <a:cubicBezTo>
                    <a:pt x="888849" y="2379726"/>
                    <a:pt x="958921" y="2458974"/>
                    <a:pt x="1055650" y="2514600"/>
                  </a:cubicBezTo>
                  <a:lnTo>
                    <a:pt x="1054889" y="3044952"/>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 name="Google Shape;1043;p46">
              <a:extLst>
                <a:ext uri="{FF2B5EF4-FFF2-40B4-BE49-F238E27FC236}">
                  <a16:creationId xmlns:a16="http://schemas.microsoft.com/office/drawing/2014/main" id="{46ED4CC5-1791-4343-BA6C-B8944944B66A}"/>
                </a:ext>
              </a:extLst>
            </p:cNvPr>
            <p:cNvSpPr/>
            <p:nvPr/>
          </p:nvSpPr>
          <p:spPr>
            <a:xfrm>
              <a:off x="7310572" y="3246277"/>
              <a:ext cx="105565" cy="453037"/>
            </a:xfrm>
            <a:custGeom>
              <a:avLst/>
              <a:gdLst/>
              <a:ahLst/>
              <a:cxnLst/>
              <a:rect l="l" t="t" r="r" b="b"/>
              <a:pathLst>
                <a:path w="1055650" h="4530373" extrusionOk="0">
                  <a:moveTo>
                    <a:pt x="762" y="1486183"/>
                  </a:moveTo>
                  <a:cubicBezTo>
                    <a:pt x="97492" y="1542571"/>
                    <a:pt x="167564" y="1544095"/>
                    <a:pt x="210978" y="1490755"/>
                  </a:cubicBezTo>
                  <a:cubicBezTo>
                    <a:pt x="254392" y="1438177"/>
                    <a:pt x="275718" y="1349023"/>
                    <a:pt x="275718" y="1223293"/>
                  </a:cubicBezTo>
                  <a:lnTo>
                    <a:pt x="275718" y="545875"/>
                  </a:lnTo>
                  <a:cubicBezTo>
                    <a:pt x="275718" y="417097"/>
                    <a:pt x="287905" y="310417"/>
                    <a:pt x="311516" y="225835"/>
                  </a:cubicBezTo>
                  <a:cubicBezTo>
                    <a:pt x="335127" y="138205"/>
                    <a:pt x="373971" y="74959"/>
                    <a:pt x="428049" y="37621"/>
                  </a:cubicBezTo>
                  <a:cubicBezTo>
                    <a:pt x="484411" y="1045"/>
                    <a:pt x="557530" y="-8861"/>
                    <a:pt x="648166" y="7903"/>
                  </a:cubicBezTo>
                  <a:cubicBezTo>
                    <a:pt x="741088" y="25429"/>
                    <a:pt x="855336" y="73435"/>
                    <a:pt x="990910" y="151921"/>
                  </a:cubicBezTo>
                  <a:lnTo>
                    <a:pt x="1055651" y="189259"/>
                  </a:lnTo>
                  <a:lnTo>
                    <a:pt x="1055651" y="722659"/>
                  </a:lnTo>
                  <a:lnTo>
                    <a:pt x="974915" y="676177"/>
                  </a:lnTo>
                  <a:cubicBezTo>
                    <a:pt x="878186" y="619789"/>
                    <a:pt x="811922" y="612169"/>
                    <a:pt x="777647" y="651793"/>
                  </a:cubicBezTo>
                  <a:cubicBezTo>
                    <a:pt x="745658" y="692941"/>
                    <a:pt x="728902" y="775999"/>
                    <a:pt x="728902" y="901729"/>
                  </a:cubicBezTo>
                  <a:lnTo>
                    <a:pt x="728902" y="1498375"/>
                  </a:lnTo>
                  <a:cubicBezTo>
                    <a:pt x="728902" y="1653823"/>
                    <a:pt x="713669" y="1776505"/>
                    <a:pt x="683202" y="1867183"/>
                  </a:cubicBezTo>
                  <a:cubicBezTo>
                    <a:pt x="652736" y="1957099"/>
                    <a:pt x="592566" y="2015011"/>
                    <a:pt x="501929" y="2040919"/>
                  </a:cubicBezTo>
                  <a:cubicBezTo>
                    <a:pt x="592566" y="2171221"/>
                    <a:pt x="652736" y="2298475"/>
                    <a:pt x="683202" y="2423443"/>
                  </a:cubicBezTo>
                  <a:cubicBezTo>
                    <a:pt x="713669" y="2548411"/>
                    <a:pt x="728140" y="2688619"/>
                    <a:pt x="728140" y="2844067"/>
                  </a:cubicBezTo>
                  <a:lnTo>
                    <a:pt x="728140" y="3440713"/>
                  </a:lnTo>
                  <a:cubicBezTo>
                    <a:pt x="728140" y="3566443"/>
                    <a:pt x="744135" y="3668551"/>
                    <a:pt x="776886" y="3747037"/>
                  </a:cubicBezTo>
                  <a:cubicBezTo>
                    <a:pt x="811160" y="3827047"/>
                    <a:pt x="877424" y="3894865"/>
                    <a:pt x="974154" y="3950491"/>
                  </a:cubicBezTo>
                  <a:lnTo>
                    <a:pt x="1054889" y="3996973"/>
                  </a:lnTo>
                  <a:lnTo>
                    <a:pt x="1054889" y="4530373"/>
                  </a:lnTo>
                  <a:lnTo>
                    <a:pt x="990148" y="4493035"/>
                  </a:lnTo>
                  <a:cubicBezTo>
                    <a:pt x="854574" y="4414549"/>
                    <a:pt x="740326" y="4330729"/>
                    <a:pt x="647405" y="4241575"/>
                  </a:cubicBezTo>
                  <a:cubicBezTo>
                    <a:pt x="556768" y="4153183"/>
                    <a:pt x="483649" y="4058695"/>
                    <a:pt x="427287" y="3957349"/>
                  </a:cubicBezTo>
                  <a:cubicBezTo>
                    <a:pt x="373210" y="3857527"/>
                    <a:pt x="334365" y="3750085"/>
                    <a:pt x="310754" y="3634261"/>
                  </a:cubicBezTo>
                  <a:cubicBezTo>
                    <a:pt x="287143" y="3522247"/>
                    <a:pt x="274957" y="3401089"/>
                    <a:pt x="274957" y="3273073"/>
                  </a:cubicBezTo>
                  <a:lnTo>
                    <a:pt x="274957" y="2595655"/>
                  </a:lnTo>
                  <a:cubicBezTo>
                    <a:pt x="274957" y="2469925"/>
                    <a:pt x="253630" y="2355625"/>
                    <a:pt x="210216" y="2253517"/>
                  </a:cubicBezTo>
                  <a:cubicBezTo>
                    <a:pt x="166802" y="2150647"/>
                    <a:pt x="96730" y="2071399"/>
                    <a:pt x="0" y="2015773"/>
                  </a:cubicBezTo>
                  <a:lnTo>
                    <a:pt x="762" y="1486183"/>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1044;p46">
              <a:extLst>
                <a:ext uri="{FF2B5EF4-FFF2-40B4-BE49-F238E27FC236}">
                  <a16:creationId xmlns:a16="http://schemas.microsoft.com/office/drawing/2014/main" id="{34C95417-5C4C-459F-99E8-DC99A2AD57E1}"/>
                </a:ext>
              </a:extLst>
            </p:cNvPr>
            <p:cNvSpPr/>
            <p:nvPr/>
          </p:nvSpPr>
          <p:spPr>
            <a:xfrm>
              <a:off x="7141984" y="3232779"/>
              <a:ext cx="130243" cy="387096"/>
            </a:xfrm>
            <a:custGeom>
              <a:avLst/>
              <a:gdLst/>
              <a:ahLst/>
              <a:cxnLst/>
              <a:rect l="l" t="t" r="r" b="b"/>
              <a:pathLst>
                <a:path w="1302425" h="3870960" extrusionOk="0">
                  <a:moveTo>
                    <a:pt x="762" y="0"/>
                  </a:moveTo>
                  <a:lnTo>
                    <a:pt x="1302426" y="752094"/>
                  </a:lnTo>
                  <a:lnTo>
                    <a:pt x="1301664" y="3870960"/>
                  </a:lnTo>
                  <a:lnTo>
                    <a:pt x="0" y="3118866"/>
                  </a:lnTo>
                  <a:lnTo>
                    <a:pt x="762"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 name="Google Shape;1045;p46">
              <a:extLst>
                <a:ext uri="{FF2B5EF4-FFF2-40B4-BE49-F238E27FC236}">
                  <a16:creationId xmlns:a16="http://schemas.microsoft.com/office/drawing/2014/main" id="{BE741B54-ACFD-4EAD-BE13-1380BCE5C9BF}"/>
                </a:ext>
              </a:extLst>
            </p:cNvPr>
            <p:cNvSpPr/>
            <p:nvPr/>
          </p:nvSpPr>
          <p:spPr>
            <a:xfrm>
              <a:off x="7117683" y="3280575"/>
              <a:ext cx="103509" cy="88544"/>
            </a:xfrm>
            <a:custGeom>
              <a:avLst/>
              <a:gdLst/>
              <a:ahLst/>
              <a:cxnLst/>
              <a:rect l="l" t="t" r="r" b="b"/>
              <a:pathLst>
                <a:path w="1035085" h="885444" extrusionOk="0">
                  <a:moveTo>
                    <a:pt x="0" y="0"/>
                  </a:moveTo>
                  <a:lnTo>
                    <a:pt x="1035086" y="598170"/>
                  </a:lnTo>
                  <a:lnTo>
                    <a:pt x="1035086" y="885444"/>
                  </a:lnTo>
                  <a:lnTo>
                    <a:pt x="0" y="287274"/>
                  </a:lnTo>
                  <a:lnTo>
                    <a:pt x="0" y="0"/>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 name="Google Shape;1046;p46">
              <a:extLst>
                <a:ext uri="{FF2B5EF4-FFF2-40B4-BE49-F238E27FC236}">
                  <a16:creationId xmlns:a16="http://schemas.microsoft.com/office/drawing/2014/main" id="{60F3C3AE-BCDF-4562-BF74-1E34C759FAF6}"/>
                </a:ext>
              </a:extLst>
            </p:cNvPr>
            <p:cNvSpPr/>
            <p:nvPr/>
          </p:nvSpPr>
          <p:spPr>
            <a:xfrm>
              <a:off x="7158083" y="3404891"/>
              <a:ext cx="99472" cy="102108"/>
            </a:xfrm>
            <a:custGeom>
              <a:avLst/>
              <a:gdLst/>
              <a:ahLst/>
              <a:cxnLst/>
              <a:rect l="l" t="t" r="r" b="b"/>
              <a:pathLst>
                <a:path w="994718" h="1021080" extrusionOk="0">
                  <a:moveTo>
                    <a:pt x="0" y="0"/>
                  </a:moveTo>
                  <a:lnTo>
                    <a:pt x="994718" y="574548"/>
                  </a:lnTo>
                  <a:lnTo>
                    <a:pt x="994718" y="1021080"/>
                  </a:lnTo>
                  <a:lnTo>
                    <a:pt x="0" y="4465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 name="Google Shape;1047;p46">
              <a:extLst>
                <a:ext uri="{FF2B5EF4-FFF2-40B4-BE49-F238E27FC236}">
                  <a16:creationId xmlns:a16="http://schemas.microsoft.com/office/drawing/2014/main" id="{274E9709-119E-42EF-9FBC-F610BD82E54B}"/>
                </a:ext>
              </a:extLst>
            </p:cNvPr>
            <p:cNvSpPr/>
            <p:nvPr/>
          </p:nvSpPr>
          <p:spPr>
            <a:xfrm>
              <a:off x="7158007" y="3351016"/>
              <a:ext cx="99624" cy="67894"/>
            </a:xfrm>
            <a:custGeom>
              <a:avLst/>
              <a:gdLst/>
              <a:ahLst/>
              <a:cxnLst/>
              <a:rect l="l" t="t" r="r" b="b"/>
              <a:pathLst>
                <a:path w="996241" h="678941" extrusionOk="0">
                  <a:moveTo>
                    <a:pt x="0" y="0"/>
                  </a:moveTo>
                  <a:lnTo>
                    <a:pt x="996241" y="575310"/>
                  </a:lnTo>
                  <a:lnTo>
                    <a:pt x="996241" y="678942"/>
                  </a:lnTo>
                  <a:lnTo>
                    <a:pt x="0" y="10439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 name="Google Shape;1048;p46">
              <a:extLst>
                <a:ext uri="{FF2B5EF4-FFF2-40B4-BE49-F238E27FC236}">
                  <a16:creationId xmlns:a16="http://schemas.microsoft.com/office/drawing/2014/main" id="{470898DD-DF43-4011-98EA-C17406B7EE27}"/>
                </a:ext>
              </a:extLst>
            </p:cNvPr>
            <p:cNvSpPr/>
            <p:nvPr/>
          </p:nvSpPr>
          <p:spPr>
            <a:xfrm>
              <a:off x="7158007" y="3371229"/>
              <a:ext cx="86143" cy="60122"/>
            </a:xfrm>
            <a:custGeom>
              <a:avLst/>
              <a:gdLst/>
              <a:ahLst/>
              <a:cxnLst/>
              <a:rect l="l" t="t" r="r" b="b"/>
              <a:pathLst>
                <a:path w="861429" h="601217" extrusionOk="0">
                  <a:moveTo>
                    <a:pt x="0" y="0"/>
                  </a:moveTo>
                  <a:lnTo>
                    <a:pt x="861429" y="497586"/>
                  </a:lnTo>
                  <a:lnTo>
                    <a:pt x="861429" y="601218"/>
                  </a:lnTo>
                  <a:lnTo>
                    <a:pt x="0" y="1036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 name="Google Shape;1049;p46">
              <a:extLst>
                <a:ext uri="{FF2B5EF4-FFF2-40B4-BE49-F238E27FC236}">
                  <a16:creationId xmlns:a16="http://schemas.microsoft.com/office/drawing/2014/main" id="{82C2ED45-FECB-43D2-929C-02DEFB7DAD2C}"/>
                </a:ext>
              </a:extLst>
            </p:cNvPr>
            <p:cNvSpPr/>
            <p:nvPr/>
          </p:nvSpPr>
          <p:spPr>
            <a:xfrm>
              <a:off x="7142060" y="3232779"/>
              <a:ext cx="130166" cy="117043"/>
            </a:xfrm>
            <a:custGeom>
              <a:avLst/>
              <a:gdLst/>
              <a:ahLst/>
              <a:cxnLst/>
              <a:rect l="l" t="t" r="r" b="b"/>
              <a:pathLst>
                <a:path w="1301664" h="1170432" extrusionOk="0">
                  <a:moveTo>
                    <a:pt x="0" y="0"/>
                  </a:moveTo>
                  <a:lnTo>
                    <a:pt x="1301664" y="752094"/>
                  </a:lnTo>
                  <a:lnTo>
                    <a:pt x="1301664" y="1170432"/>
                  </a:lnTo>
                  <a:lnTo>
                    <a:pt x="0" y="418338"/>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 name="Google Shape;1050;p46">
              <a:extLst>
                <a:ext uri="{FF2B5EF4-FFF2-40B4-BE49-F238E27FC236}">
                  <a16:creationId xmlns:a16="http://schemas.microsoft.com/office/drawing/2014/main" id="{231D4850-5B4E-414A-A9D4-3BDFE170E2D6}"/>
                </a:ext>
              </a:extLst>
            </p:cNvPr>
            <p:cNvSpPr/>
            <p:nvPr/>
          </p:nvSpPr>
          <p:spPr>
            <a:xfrm>
              <a:off x="7158007" y="3255479"/>
              <a:ext cx="16528" cy="24806"/>
            </a:xfrm>
            <a:custGeom>
              <a:avLst/>
              <a:gdLst/>
              <a:ahLst/>
              <a:cxnLst/>
              <a:rect l="l" t="t" r="r" b="b"/>
              <a:pathLst>
                <a:path w="165278" h="248063" extrusionOk="0">
                  <a:moveTo>
                    <a:pt x="165279" y="171657"/>
                  </a:moveTo>
                  <a:cubicBezTo>
                    <a:pt x="165279" y="234903"/>
                    <a:pt x="127958" y="264621"/>
                    <a:pt x="82259" y="238713"/>
                  </a:cubicBezTo>
                  <a:cubicBezTo>
                    <a:pt x="36559" y="212043"/>
                    <a:pt x="0" y="139653"/>
                    <a:pt x="0" y="76407"/>
                  </a:cubicBezTo>
                  <a:cubicBezTo>
                    <a:pt x="0" y="13161"/>
                    <a:pt x="37321" y="-16557"/>
                    <a:pt x="83020" y="9351"/>
                  </a:cubicBezTo>
                  <a:cubicBezTo>
                    <a:pt x="127958" y="36021"/>
                    <a:pt x="165279" y="108411"/>
                    <a:pt x="165279" y="17165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 name="Google Shape;1051;p46">
              <a:extLst>
                <a:ext uri="{FF2B5EF4-FFF2-40B4-BE49-F238E27FC236}">
                  <a16:creationId xmlns:a16="http://schemas.microsoft.com/office/drawing/2014/main" id="{F601B17C-9D46-42AB-82DE-08FC70ABA5FC}"/>
                </a:ext>
              </a:extLst>
            </p:cNvPr>
            <p:cNvSpPr/>
            <p:nvPr/>
          </p:nvSpPr>
          <p:spPr>
            <a:xfrm>
              <a:off x="7301459" y="3521153"/>
              <a:ext cx="130243" cy="387096"/>
            </a:xfrm>
            <a:custGeom>
              <a:avLst/>
              <a:gdLst/>
              <a:ahLst/>
              <a:cxnLst/>
              <a:rect l="l" t="t" r="r" b="b"/>
              <a:pathLst>
                <a:path w="1302426" h="3870960" extrusionOk="0">
                  <a:moveTo>
                    <a:pt x="762" y="0"/>
                  </a:moveTo>
                  <a:lnTo>
                    <a:pt x="1302426" y="752094"/>
                  </a:lnTo>
                  <a:lnTo>
                    <a:pt x="1301664" y="3870960"/>
                  </a:lnTo>
                  <a:lnTo>
                    <a:pt x="0" y="3118866"/>
                  </a:lnTo>
                  <a:lnTo>
                    <a:pt x="762"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 name="Google Shape;1052;p46">
              <a:extLst>
                <a:ext uri="{FF2B5EF4-FFF2-40B4-BE49-F238E27FC236}">
                  <a16:creationId xmlns:a16="http://schemas.microsoft.com/office/drawing/2014/main" id="{E7659830-4595-422C-A0E7-A42207B6F329}"/>
                </a:ext>
              </a:extLst>
            </p:cNvPr>
            <p:cNvSpPr/>
            <p:nvPr/>
          </p:nvSpPr>
          <p:spPr>
            <a:xfrm>
              <a:off x="7350897" y="3611654"/>
              <a:ext cx="103585" cy="88392"/>
            </a:xfrm>
            <a:custGeom>
              <a:avLst/>
              <a:gdLst/>
              <a:ahLst/>
              <a:cxnLst/>
              <a:rect l="l" t="t" r="r" b="b"/>
              <a:pathLst>
                <a:path w="1035847" h="883920" extrusionOk="0">
                  <a:moveTo>
                    <a:pt x="762" y="0"/>
                  </a:moveTo>
                  <a:lnTo>
                    <a:pt x="1035847" y="597408"/>
                  </a:lnTo>
                  <a:lnTo>
                    <a:pt x="1035847" y="883920"/>
                  </a:lnTo>
                  <a:lnTo>
                    <a:pt x="0" y="286512"/>
                  </a:lnTo>
                  <a:lnTo>
                    <a:pt x="762"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 name="Google Shape;1053;p46">
              <a:extLst>
                <a:ext uri="{FF2B5EF4-FFF2-40B4-BE49-F238E27FC236}">
                  <a16:creationId xmlns:a16="http://schemas.microsoft.com/office/drawing/2014/main" id="{C095AEFA-3894-4FD9-8BDB-8272AF2227F2}"/>
                </a:ext>
              </a:extLst>
            </p:cNvPr>
            <p:cNvSpPr/>
            <p:nvPr/>
          </p:nvSpPr>
          <p:spPr>
            <a:xfrm>
              <a:off x="7317559" y="3641213"/>
              <a:ext cx="99548" cy="102108"/>
            </a:xfrm>
            <a:custGeom>
              <a:avLst/>
              <a:gdLst/>
              <a:ahLst/>
              <a:cxnLst/>
              <a:rect l="l" t="t" r="r" b="b"/>
              <a:pathLst>
                <a:path w="995479" h="1021080" extrusionOk="0">
                  <a:moveTo>
                    <a:pt x="0" y="0"/>
                  </a:moveTo>
                  <a:lnTo>
                    <a:pt x="995480" y="575310"/>
                  </a:lnTo>
                  <a:lnTo>
                    <a:pt x="995480" y="1021080"/>
                  </a:lnTo>
                  <a:lnTo>
                    <a:pt x="0" y="44577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 name="Google Shape;1054;p46">
              <a:extLst>
                <a:ext uri="{FF2B5EF4-FFF2-40B4-BE49-F238E27FC236}">
                  <a16:creationId xmlns:a16="http://schemas.microsoft.com/office/drawing/2014/main" id="{3100E24C-E3B8-47F6-B6C0-7FA136A71CFC}"/>
                </a:ext>
              </a:extLst>
            </p:cNvPr>
            <p:cNvSpPr/>
            <p:nvPr/>
          </p:nvSpPr>
          <p:spPr>
            <a:xfrm>
              <a:off x="7317407" y="3704739"/>
              <a:ext cx="99624" cy="67894"/>
            </a:xfrm>
            <a:custGeom>
              <a:avLst/>
              <a:gdLst/>
              <a:ahLst/>
              <a:cxnLst/>
              <a:rect l="l" t="t" r="r" b="b"/>
              <a:pathLst>
                <a:path w="996241" h="678942" extrusionOk="0">
                  <a:moveTo>
                    <a:pt x="0" y="0"/>
                  </a:moveTo>
                  <a:lnTo>
                    <a:pt x="996242" y="575310"/>
                  </a:lnTo>
                  <a:lnTo>
                    <a:pt x="996242" y="678942"/>
                  </a:lnTo>
                  <a:lnTo>
                    <a:pt x="0" y="10439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 name="Google Shape;1055;p46">
              <a:extLst>
                <a:ext uri="{FF2B5EF4-FFF2-40B4-BE49-F238E27FC236}">
                  <a16:creationId xmlns:a16="http://schemas.microsoft.com/office/drawing/2014/main" id="{D8FB3719-55CD-403B-8063-F419BB1803C5}"/>
                </a:ext>
              </a:extLst>
            </p:cNvPr>
            <p:cNvSpPr/>
            <p:nvPr/>
          </p:nvSpPr>
          <p:spPr>
            <a:xfrm>
              <a:off x="7317407" y="3723432"/>
              <a:ext cx="86143" cy="60122"/>
            </a:xfrm>
            <a:custGeom>
              <a:avLst/>
              <a:gdLst/>
              <a:ahLst/>
              <a:cxnLst/>
              <a:rect l="l" t="t" r="r" b="b"/>
              <a:pathLst>
                <a:path w="861429" h="601217" extrusionOk="0">
                  <a:moveTo>
                    <a:pt x="0" y="0"/>
                  </a:moveTo>
                  <a:lnTo>
                    <a:pt x="861429" y="497586"/>
                  </a:lnTo>
                  <a:lnTo>
                    <a:pt x="861429" y="601218"/>
                  </a:lnTo>
                  <a:lnTo>
                    <a:pt x="0" y="1036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 name="Google Shape;1056;p46">
              <a:extLst>
                <a:ext uri="{FF2B5EF4-FFF2-40B4-BE49-F238E27FC236}">
                  <a16:creationId xmlns:a16="http://schemas.microsoft.com/office/drawing/2014/main" id="{674A79F7-D0AC-4696-B4B4-5F922027D15A}"/>
                </a:ext>
              </a:extLst>
            </p:cNvPr>
            <p:cNvSpPr/>
            <p:nvPr/>
          </p:nvSpPr>
          <p:spPr>
            <a:xfrm>
              <a:off x="7301535" y="3521153"/>
              <a:ext cx="130166" cy="117043"/>
            </a:xfrm>
            <a:custGeom>
              <a:avLst/>
              <a:gdLst/>
              <a:ahLst/>
              <a:cxnLst/>
              <a:rect l="l" t="t" r="r" b="b"/>
              <a:pathLst>
                <a:path w="1301664" h="1170431" extrusionOk="0">
                  <a:moveTo>
                    <a:pt x="0" y="0"/>
                  </a:moveTo>
                  <a:lnTo>
                    <a:pt x="1301664" y="752094"/>
                  </a:lnTo>
                  <a:lnTo>
                    <a:pt x="1301664" y="1170432"/>
                  </a:lnTo>
                  <a:lnTo>
                    <a:pt x="0" y="418338"/>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 name="Google Shape;1057;p46">
              <a:extLst>
                <a:ext uri="{FF2B5EF4-FFF2-40B4-BE49-F238E27FC236}">
                  <a16:creationId xmlns:a16="http://schemas.microsoft.com/office/drawing/2014/main" id="{E258382E-6551-4C3B-A61D-8ED53D783427}"/>
                </a:ext>
              </a:extLst>
            </p:cNvPr>
            <p:cNvSpPr/>
            <p:nvPr/>
          </p:nvSpPr>
          <p:spPr>
            <a:xfrm>
              <a:off x="7317483" y="3543928"/>
              <a:ext cx="16528" cy="24806"/>
            </a:xfrm>
            <a:custGeom>
              <a:avLst/>
              <a:gdLst/>
              <a:ahLst/>
              <a:cxnLst/>
              <a:rect l="l" t="t" r="r" b="b"/>
              <a:pathLst>
                <a:path w="165278" h="248063" extrusionOk="0">
                  <a:moveTo>
                    <a:pt x="165279" y="171657"/>
                  </a:moveTo>
                  <a:cubicBezTo>
                    <a:pt x="165279" y="234903"/>
                    <a:pt x="127958" y="264621"/>
                    <a:pt x="82258" y="238713"/>
                  </a:cubicBezTo>
                  <a:cubicBezTo>
                    <a:pt x="36559" y="212043"/>
                    <a:pt x="0" y="139653"/>
                    <a:pt x="0" y="76407"/>
                  </a:cubicBezTo>
                  <a:cubicBezTo>
                    <a:pt x="0" y="13160"/>
                    <a:pt x="37321" y="-16557"/>
                    <a:pt x="83020" y="9350"/>
                  </a:cubicBezTo>
                  <a:cubicBezTo>
                    <a:pt x="127958" y="35258"/>
                    <a:pt x="165279" y="108410"/>
                    <a:pt x="165279" y="17165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 name="Google Shape;1058;p46">
              <a:extLst>
                <a:ext uri="{FF2B5EF4-FFF2-40B4-BE49-F238E27FC236}">
                  <a16:creationId xmlns:a16="http://schemas.microsoft.com/office/drawing/2014/main" id="{782C4905-188D-4A80-8DC5-336DC2F8F67C}"/>
                </a:ext>
              </a:extLst>
            </p:cNvPr>
            <p:cNvSpPr/>
            <p:nvPr/>
          </p:nvSpPr>
          <p:spPr>
            <a:xfrm>
              <a:off x="7053133" y="3433767"/>
              <a:ext cx="226744" cy="267157"/>
            </a:xfrm>
            <a:custGeom>
              <a:avLst/>
              <a:gdLst/>
              <a:ahLst/>
              <a:cxnLst/>
              <a:rect l="l" t="t" r="r" b="b"/>
              <a:pathLst>
                <a:path w="2267439" h="2671571" extrusionOk="0">
                  <a:moveTo>
                    <a:pt x="2265916" y="1308354"/>
                  </a:moveTo>
                  <a:lnTo>
                    <a:pt x="0" y="0"/>
                  </a:lnTo>
                  <a:lnTo>
                    <a:pt x="762" y="1181862"/>
                  </a:lnTo>
                  <a:lnTo>
                    <a:pt x="2067125" y="2375154"/>
                  </a:lnTo>
                  <a:lnTo>
                    <a:pt x="2267440" y="2671572"/>
                  </a:lnTo>
                  <a:lnTo>
                    <a:pt x="2265916" y="1308354"/>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1059;p46">
              <a:extLst>
                <a:ext uri="{FF2B5EF4-FFF2-40B4-BE49-F238E27FC236}">
                  <a16:creationId xmlns:a16="http://schemas.microsoft.com/office/drawing/2014/main" id="{62E61D5D-550E-4C8E-A16B-814AEEB31DBA}"/>
                </a:ext>
              </a:extLst>
            </p:cNvPr>
            <p:cNvSpPr/>
            <p:nvPr/>
          </p:nvSpPr>
          <p:spPr>
            <a:xfrm>
              <a:off x="7171449" y="3530803"/>
              <a:ext cx="49660" cy="39014"/>
            </a:xfrm>
            <a:custGeom>
              <a:avLst/>
              <a:gdLst/>
              <a:ahLst/>
              <a:cxnLst/>
              <a:rect l="l" t="t" r="r" b="b"/>
              <a:pathLst>
                <a:path w="496597" h="390144" extrusionOk="0">
                  <a:moveTo>
                    <a:pt x="496597" y="286512"/>
                  </a:moveTo>
                  <a:lnTo>
                    <a:pt x="0" y="0"/>
                  </a:lnTo>
                  <a:lnTo>
                    <a:pt x="0" y="103632"/>
                  </a:lnTo>
                  <a:lnTo>
                    <a:pt x="496597" y="390144"/>
                  </a:lnTo>
                  <a:lnTo>
                    <a:pt x="496597" y="28651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1060;p46">
              <a:extLst>
                <a:ext uri="{FF2B5EF4-FFF2-40B4-BE49-F238E27FC236}">
                  <a16:creationId xmlns:a16="http://schemas.microsoft.com/office/drawing/2014/main" id="{D556A84E-D6BC-47B4-BCDF-E71D19DB962D}"/>
                </a:ext>
              </a:extLst>
            </p:cNvPr>
            <p:cNvSpPr/>
            <p:nvPr/>
          </p:nvSpPr>
          <p:spPr>
            <a:xfrm>
              <a:off x="7098394" y="3509298"/>
              <a:ext cx="123007" cy="81382"/>
            </a:xfrm>
            <a:custGeom>
              <a:avLst/>
              <a:gdLst/>
              <a:ahLst/>
              <a:cxnLst/>
              <a:rect l="l" t="t" r="r" b="b"/>
              <a:pathLst>
                <a:path w="1230068" h="813815" extrusionOk="0">
                  <a:moveTo>
                    <a:pt x="1229307" y="710184"/>
                  </a:moveTo>
                  <a:lnTo>
                    <a:pt x="0" y="0"/>
                  </a:lnTo>
                  <a:lnTo>
                    <a:pt x="0" y="103632"/>
                  </a:lnTo>
                  <a:lnTo>
                    <a:pt x="1230069" y="813816"/>
                  </a:lnTo>
                  <a:lnTo>
                    <a:pt x="1229307" y="710184"/>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1061;p46">
              <a:extLst>
                <a:ext uri="{FF2B5EF4-FFF2-40B4-BE49-F238E27FC236}">
                  <a16:creationId xmlns:a16="http://schemas.microsoft.com/office/drawing/2014/main" id="{97B2AAAA-6BFE-4122-B742-BB864C2E6A87}"/>
                </a:ext>
              </a:extLst>
            </p:cNvPr>
            <p:cNvSpPr/>
            <p:nvPr/>
          </p:nvSpPr>
          <p:spPr>
            <a:xfrm>
              <a:off x="7073029" y="3515377"/>
              <a:ext cx="148446" cy="96088"/>
            </a:xfrm>
            <a:custGeom>
              <a:avLst/>
              <a:gdLst/>
              <a:ahLst/>
              <a:cxnLst/>
              <a:rect l="l" t="t" r="r" b="b"/>
              <a:pathLst>
                <a:path w="1484460" h="960882" extrusionOk="0">
                  <a:moveTo>
                    <a:pt x="1484461" y="857250"/>
                  </a:moveTo>
                  <a:lnTo>
                    <a:pt x="0" y="0"/>
                  </a:lnTo>
                  <a:lnTo>
                    <a:pt x="0" y="103632"/>
                  </a:lnTo>
                  <a:lnTo>
                    <a:pt x="1484461" y="960882"/>
                  </a:lnTo>
                  <a:lnTo>
                    <a:pt x="1484461" y="85725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1062;p46">
              <a:extLst>
                <a:ext uri="{FF2B5EF4-FFF2-40B4-BE49-F238E27FC236}">
                  <a16:creationId xmlns:a16="http://schemas.microsoft.com/office/drawing/2014/main" id="{ED7F572F-D2AD-4DA5-B83E-64C57BC01DAA}"/>
                </a:ext>
              </a:extLst>
            </p:cNvPr>
            <p:cNvSpPr/>
            <p:nvPr/>
          </p:nvSpPr>
          <p:spPr>
            <a:xfrm>
              <a:off x="7233189" y="3565541"/>
              <a:ext cx="25744" cy="38305"/>
            </a:xfrm>
            <a:custGeom>
              <a:avLst/>
              <a:gdLst/>
              <a:ahLst/>
              <a:cxnLst/>
              <a:rect l="l" t="t" r="r" b="b"/>
              <a:pathLst>
                <a:path w="257438" h="383047" extrusionOk="0">
                  <a:moveTo>
                    <a:pt x="0" y="117229"/>
                  </a:moveTo>
                  <a:cubicBezTo>
                    <a:pt x="0" y="214765"/>
                    <a:pt x="57886" y="326779"/>
                    <a:pt x="128719" y="367927"/>
                  </a:cubicBezTo>
                  <a:cubicBezTo>
                    <a:pt x="199553" y="409075"/>
                    <a:pt x="257438" y="363355"/>
                    <a:pt x="257438" y="265819"/>
                  </a:cubicBezTo>
                  <a:cubicBezTo>
                    <a:pt x="257438" y="168283"/>
                    <a:pt x="199553" y="56269"/>
                    <a:pt x="128719" y="15121"/>
                  </a:cubicBezTo>
                  <a:cubicBezTo>
                    <a:pt x="57124" y="-26027"/>
                    <a:pt x="0" y="19693"/>
                    <a:pt x="0" y="11722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1063;p46">
              <a:extLst>
                <a:ext uri="{FF2B5EF4-FFF2-40B4-BE49-F238E27FC236}">
                  <a16:creationId xmlns:a16="http://schemas.microsoft.com/office/drawing/2014/main" id="{2305D797-E317-472A-8F11-AE182BD5393A}"/>
                </a:ext>
              </a:extLst>
            </p:cNvPr>
            <p:cNvSpPr/>
            <p:nvPr/>
          </p:nvSpPr>
          <p:spPr>
            <a:xfrm>
              <a:off x="7045539" y="3323584"/>
              <a:ext cx="55448" cy="94336"/>
            </a:xfrm>
            <a:custGeom>
              <a:avLst/>
              <a:gdLst/>
              <a:ahLst/>
              <a:cxnLst/>
              <a:rect l="l" t="t" r="r" b="b"/>
              <a:pathLst>
                <a:path w="554483" h="943356" extrusionOk="0">
                  <a:moveTo>
                    <a:pt x="300091" y="275082"/>
                  </a:moveTo>
                  <a:lnTo>
                    <a:pt x="0" y="101346"/>
                  </a:lnTo>
                  <a:lnTo>
                    <a:pt x="0" y="0"/>
                  </a:lnTo>
                  <a:lnTo>
                    <a:pt x="300091" y="173736"/>
                  </a:lnTo>
                  <a:cubicBezTo>
                    <a:pt x="324464" y="188214"/>
                    <a:pt x="360262" y="216408"/>
                    <a:pt x="390728" y="260604"/>
                  </a:cubicBezTo>
                  <a:cubicBezTo>
                    <a:pt x="423479" y="307848"/>
                    <a:pt x="447090" y="367284"/>
                    <a:pt x="447090" y="432054"/>
                  </a:cubicBezTo>
                  <a:cubicBezTo>
                    <a:pt x="447090" y="503682"/>
                    <a:pt x="428810" y="544068"/>
                    <a:pt x="394536" y="556260"/>
                  </a:cubicBezTo>
                  <a:cubicBezTo>
                    <a:pt x="361785" y="566928"/>
                    <a:pt x="323702" y="548640"/>
                    <a:pt x="300091" y="534924"/>
                  </a:cubicBezTo>
                  <a:lnTo>
                    <a:pt x="176703" y="463296"/>
                  </a:lnTo>
                  <a:lnTo>
                    <a:pt x="175942" y="462534"/>
                  </a:lnTo>
                  <a:cubicBezTo>
                    <a:pt x="165279" y="456438"/>
                    <a:pt x="148522" y="450342"/>
                    <a:pt x="135574" y="454152"/>
                  </a:cubicBezTo>
                  <a:cubicBezTo>
                    <a:pt x="124911" y="457200"/>
                    <a:pt x="111963" y="468630"/>
                    <a:pt x="111963" y="508254"/>
                  </a:cubicBezTo>
                  <a:cubicBezTo>
                    <a:pt x="111963" y="547878"/>
                    <a:pt x="124149" y="572262"/>
                    <a:pt x="134812" y="586740"/>
                  </a:cubicBezTo>
                  <a:cubicBezTo>
                    <a:pt x="147761" y="605028"/>
                    <a:pt x="164517" y="617982"/>
                    <a:pt x="175180" y="623316"/>
                  </a:cubicBezTo>
                  <a:lnTo>
                    <a:pt x="176703" y="624078"/>
                  </a:lnTo>
                  <a:lnTo>
                    <a:pt x="554483" y="842010"/>
                  </a:lnTo>
                  <a:lnTo>
                    <a:pt x="554483" y="943356"/>
                  </a:lnTo>
                  <a:lnTo>
                    <a:pt x="178988" y="726186"/>
                  </a:lnTo>
                  <a:cubicBezTo>
                    <a:pt x="153092" y="712470"/>
                    <a:pt x="115771" y="684276"/>
                    <a:pt x="83782" y="639318"/>
                  </a:cubicBezTo>
                  <a:cubicBezTo>
                    <a:pt x="48746" y="589788"/>
                    <a:pt x="24373" y="527304"/>
                    <a:pt x="24373" y="457200"/>
                  </a:cubicBezTo>
                  <a:cubicBezTo>
                    <a:pt x="24373" y="387858"/>
                    <a:pt x="48746" y="352044"/>
                    <a:pt x="83020" y="342138"/>
                  </a:cubicBezTo>
                  <a:cubicBezTo>
                    <a:pt x="115010" y="332994"/>
                    <a:pt x="152331" y="346710"/>
                    <a:pt x="178227" y="361950"/>
                  </a:cubicBezTo>
                  <a:lnTo>
                    <a:pt x="300853" y="432816"/>
                  </a:lnTo>
                  <a:cubicBezTo>
                    <a:pt x="318371" y="442722"/>
                    <a:pt x="332081" y="447294"/>
                    <a:pt x="340459" y="444246"/>
                  </a:cubicBezTo>
                  <a:cubicBezTo>
                    <a:pt x="347314" y="441960"/>
                    <a:pt x="359500" y="432054"/>
                    <a:pt x="359500" y="381000"/>
                  </a:cubicBezTo>
                  <a:cubicBezTo>
                    <a:pt x="359500" y="347472"/>
                    <a:pt x="348837" y="326136"/>
                    <a:pt x="338174" y="310896"/>
                  </a:cubicBezTo>
                  <a:cubicBezTo>
                    <a:pt x="325987" y="294132"/>
                    <a:pt x="309993" y="280416"/>
                    <a:pt x="300091" y="27508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1064;p46">
              <a:extLst>
                <a:ext uri="{FF2B5EF4-FFF2-40B4-BE49-F238E27FC236}">
                  <a16:creationId xmlns:a16="http://schemas.microsoft.com/office/drawing/2014/main" id="{DD9FCFB7-1202-4A51-B09E-D6FB714F6692}"/>
                </a:ext>
              </a:extLst>
            </p:cNvPr>
            <p:cNvSpPr/>
            <p:nvPr/>
          </p:nvSpPr>
          <p:spPr>
            <a:xfrm>
              <a:off x="7031794" y="3311266"/>
              <a:ext cx="22697" cy="34002"/>
            </a:xfrm>
            <a:custGeom>
              <a:avLst/>
              <a:gdLst/>
              <a:ahLst/>
              <a:cxnLst/>
              <a:rect l="l" t="t" r="r" b="b"/>
              <a:pathLst>
                <a:path w="226972" h="340022" extrusionOk="0">
                  <a:moveTo>
                    <a:pt x="226972" y="235543"/>
                  </a:moveTo>
                  <a:cubicBezTo>
                    <a:pt x="226972" y="322411"/>
                    <a:pt x="175942" y="362797"/>
                    <a:pt x="113486" y="326983"/>
                  </a:cubicBezTo>
                  <a:cubicBezTo>
                    <a:pt x="51031" y="291169"/>
                    <a:pt x="0" y="191347"/>
                    <a:pt x="0" y="104479"/>
                  </a:cubicBezTo>
                  <a:cubicBezTo>
                    <a:pt x="0" y="17611"/>
                    <a:pt x="51031" y="-22775"/>
                    <a:pt x="113486" y="13039"/>
                  </a:cubicBezTo>
                  <a:cubicBezTo>
                    <a:pt x="175942" y="49615"/>
                    <a:pt x="226972" y="149437"/>
                    <a:pt x="226972" y="23554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1065;p46">
              <a:extLst>
                <a:ext uri="{FF2B5EF4-FFF2-40B4-BE49-F238E27FC236}">
                  <a16:creationId xmlns:a16="http://schemas.microsoft.com/office/drawing/2014/main" id="{549AD93B-AF0A-4913-B694-69AC968E0081}"/>
                </a:ext>
              </a:extLst>
            </p:cNvPr>
            <p:cNvSpPr/>
            <p:nvPr/>
          </p:nvSpPr>
          <p:spPr>
            <a:xfrm>
              <a:off x="7091787" y="3394852"/>
              <a:ext cx="22697" cy="34002"/>
            </a:xfrm>
            <a:custGeom>
              <a:avLst/>
              <a:gdLst/>
              <a:ahLst/>
              <a:cxnLst/>
              <a:rect l="l" t="t" r="r" b="b"/>
              <a:pathLst>
                <a:path w="226972" h="340022" extrusionOk="0">
                  <a:moveTo>
                    <a:pt x="226972" y="235543"/>
                  </a:moveTo>
                  <a:cubicBezTo>
                    <a:pt x="226972" y="322411"/>
                    <a:pt x="175942" y="362797"/>
                    <a:pt x="113486" y="326983"/>
                  </a:cubicBezTo>
                  <a:cubicBezTo>
                    <a:pt x="51031" y="291169"/>
                    <a:pt x="0" y="191347"/>
                    <a:pt x="0" y="104479"/>
                  </a:cubicBezTo>
                  <a:cubicBezTo>
                    <a:pt x="0" y="17611"/>
                    <a:pt x="51031" y="-22775"/>
                    <a:pt x="113486" y="13039"/>
                  </a:cubicBezTo>
                  <a:cubicBezTo>
                    <a:pt x="175942" y="49615"/>
                    <a:pt x="226972" y="149437"/>
                    <a:pt x="226972" y="23554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1066;p46">
              <a:extLst>
                <a:ext uri="{FF2B5EF4-FFF2-40B4-BE49-F238E27FC236}">
                  <a16:creationId xmlns:a16="http://schemas.microsoft.com/office/drawing/2014/main" id="{3D6CCA56-E47B-4084-973C-EC7C762300BA}"/>
                </a:ext>
              </a:extLst>
            </p:cNvPr>
            <p:cNvSpPr/>
            <p:nvPr/>
          </p:nvSpPr>
          <p:spPr>
            <a:xfrm>
              <a:off x="7163399" y="3681405"/>
              <a:ext cx="63674" cy="86984"/>
            </a:xfrm>
            <a:custGeom>
              <a:avLst/>
              <a:gdLst/>
              <a:ahLst/>
              <a:cxnLst/>
              <a:rect l="l" t="t" r="r" b="b"/>
              <a:pathLst>
                <a:path w="636741" h="869836" extrusionOk="0">
                  <a:moveTo>
                    <a:pt x="318371" y="11482"/>
                  </a:moveTo>
                  <a:cubicBezTo>
                    <a:pt x="364070" y="38152"/>
                    <a:pt x="400629" y="101398"/>
                    <a:pt x="400629" y="154738"/>
                  </a:cubicBezTo>
                  <a:lnTo>
                    <a:pt x="400629" y="387148"/>
                  </a:lnTo>
                  <a:lnTo>
                    <a:pt x="554483" y="475540"/>
                  </a:lnTo>
                  <a:cubicBezTo>
                    <a:pt x="600182" y="502210"/>
                    <a:pt x="636742" y="565456"/>
                    <a:pt x="636742" y="618796"/>
                  </a:cubicBezTo>
                  <a:cubicBezTo>
                    <a:pt x="636742" y="671374"/>
                    <a:pt x="599421" y="692710"/>
                    <a:pt x="554483" y="666802"/>
                  </a:cubicBezTo>
                  <a:lnTo>
                    <a:pt x="400629" y="578410"/>
                  </a:lnTo>
                  <a:lnTo>
                    <a:pt x="400629" y="810820"/>
                  </a:lnTo>
                  <a:cubicBezTo>
                    <a:pt x="400629" y="863398"/>
                    <a:pt x="363308" y="884734"/>
                    <a:pt x="318371" y="858826"/>
                  </a:cubicBezTo>
                  <a:cubicBezTo>
                    <a:pt x="272672" y="832156"/>
                    <a:pt x="236112" y="768910"/>
                    <a:pt x="236112" y="715570"/>
                  </a:cubicBezTo>
                  <a:lnTo>
                    <a:pt x="236112" y="483160"/>
                  </a:lnTo>
                  <a:lnTo>
                    <a:pt x="82258" y="394768"/>
                  </a:lnTo>
                  <a:cubicBezTo>
                    <a:pt x="36559" y="368098"/>
                    <a:pt x="0" y="304852"/>
                    <a:pt x="0" y="251512"/>
                  </a:cubicBezTo>
                  <a:cubicBezTo>
                    <a:pt x="0" y="198934"/>
                    <a:pt x="37321" y="177598"/>
                    <a:pt x="82258" y="203506"/>
                  </a:cubicBezTo>
                  <a:lnTo>
                    <a:pt x="236112" y="291898"/>
                  </a:lnTo>
                  <a:lnTo>
                    <a:pt x="236112" y="59488"/>
                  </a:lnTo>
                  <a:cubicBezTo>
                    <a:pt x="236112" y="6148"/>
                    <a:pt x="272672" y="-15188"/>
                    <a:pt x="318371" y="11482"/>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2" name="Group 41">
            <a:extLst>
              <a:ext uri="{FF2B5EF4-FFF2-40B4-BE49-F238E27FC236}">
                <a16:creationId xmlns:a16="http://schemas.microsoft.com/office/drawing/2014/main" id="{293D8A42-0F7C-445F-87B2-B47C1166564D}"/>
              </a:ext>
            </a:extLst>
          </p:cNvPr>
          <p:cNvGrpSpPr/>
          <p:nvPr/>
        </p:nvGrpSpPr>
        <p:grpSpPr>
          <a:xfrm>
            <a:off x="0" y="4720876"/>
            <a:ext cx="9144000" cy="333863"/>
            <a:chOff x="0" y="4720876"/>
            <a:chExt cx="9144000" cy="333863"/>
          </a:xfrm>
        </p:grpSpPr>
        <p:cxnSp>
          <p:nvCxnSpPr>
            <p:cNvPr id="43" name="Straight Connector 42">
              <a:extLst>
                <a:ext uri="{FF2B5EF4-FFF2-40B4-BE49-F238E27FC236}">
                  <a16:creationId xmlns:a16="http://schemas.microsoft.com/office/drawing/2014/main" id="{57C73CD7-34EB-48F4-9B6E-D38ED0FFDAE8}"/>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276996B-1618-4C75-98F4-2D7339978B26}"/>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tx1"/>
                  </a:solidFill>
                  <a:latin typeface="Calibri" panose="020F0502020204030204" pitchFamily="34" charset="0"/>
                  <a:cs typeface="Calibri" panose="020F0502020204030204" pitchFamily="34" charset="0"/>
                </a:rPr>
                <a:t>Source :</a:t>
              </a:r>
              <a:r>
                <a:rPr lang="en-GB" sz="1100" dirty="0">
                  <a:solidFill>
                    <a:schemeClr val="tx1"/>
                  </a:solidFill>
                  <a:latin typeface="Calibri" panose="020F0502020204030204" pitchFamily="34" charset="0"/>
                  <a:cs typeface="Calibri" panose="020F0502020204030204" pitchFamily="34" charset="0"/>
                  <a:hlinkClick r:id="rId3"/>
                </a:rPr>
                <a:t>https://www.weblineindia.com/blog/considerations-for-hiring-offshore-net-development-company/</a:t>
              </a:r>
              <a:endParaRPr lang="en-GB" sz="1050" dirty="0">
                <a:solidFill>
                  <a:schemeClr val="tx1"/>
                </a:solidFill>
                <a:latin typeface="Calibri" panose="020F0502020204030204" pitchFamily="34" charset="0"/>
                <a:cs typeface="Calibri" panose="020F0502020204030204" pitchFamily="34" charset="0"/>
              </a:endParaRPr>
            </a:p>
          </p:txBody>
        </p:sp>
        <p:pic>
          <p:nvPicPr>
            <p:cNvPr id="45" name="Graphic 44">
              <a:extLst>
                <a:ext uri="{FF2B5EF4-FFF2-40B4-BE49-F238E27FC236}">
                  <a16:creationId xmlns:a16="http://schemas.microsoft.com/office/drawing/2014/main" id="{C966655A-EBC0-4626-9FE4-E46C7D8B43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855300" y="836000"/>
            <a:ext cx="6631350" cy="721338"/>
          </a:xfrm>
          <a:prstGeom prst="rect">
            <a:avLst/>
          </a:prstGeom>
        </p:spPr>
        <p:txBody>
          <a:bodyPr spcFirstLastPara="1" wrap="square" lIns="0" tIns="0" rIns="0" bIns="0" anchor="b" anchorCtr="0">
            <a:noAutofit/>
          </a:bodyPr>
          <a:lstStyle/>
          <a:p>
            <a:pPr lvl="0"/>
            <a:r>
              <a:rPr lang="en-GB" sz="3200" dirty="0">
                <a:latin typeface="Calibri" panose="020F0502020204030204" pitchFamily="34" charset="0"/>
                <a:cs typeface="Calibri" panose="020F0502020204030204" pitchFamily="34" charset="0"/>
              </a:rPr>
              <a:t>What is the difference between .NET core and .NET framework?</a:t>
            </a:r>
            <a:endParaRPr sz="40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16B4069-5263-4388-B586-9C29F251FEA6}"/>
              </a:ext>
            </a:extLst>
          </p:cNvPr>
          <p:cNvSpPr/>
          <p:nvPr/>
        </p:nvSpPr>
        <p:spPr>
          <a:xfrm>
            <a:off x="855299" y="1903393"/>
            <a:ext cx="5269499" cy="1938992"/>
          </a:xfrm>
          <a:prstGeom prst="rect">
            <a:avLst/>
          </a:prstGeom>
        </p:spPr>
        <p:txBody>
          <a:bodyPr wrap="square">
            <a:spAutoFit/>
          </a:bodyPr>
          <a:lstStyle/>
          <a:p>
            <a:r>
              <a:rPr lang="en-GB" sz="2400" dirty="0">
                <a:solidFill>
                  <a:schemeClr val="tx1"/>
                </a:solidFill>
                <a:latin typeface="Calibri" panose="020F0502020204030204" pitchFamily="34" charset="0"/>
                <a:cs typeface="Calibri" panose="020F0502020204030204" pitchFamily="34" charset="0"/>
              </a:rPr>
              <a:t>The fact that .NET Core can run on all devices distinguishes it from the .NET Framework. .NET Core is frequently seen as more effective and scalable than .NET Framework.</a:t>
            </a:r>
            <a:endParaRPr lang="en-GB" sz="4000" dirty="0">
              <a:solidFill>
                <a:schemeClr val="tx1"/>
              </a:solidFill>
              <a:latin typeface="Calibri" panose="020F0502020204030204" pitchFamily="34" charset="0"/>
              <a:cs typeface="Calibri" panose="020F0502020204030204" pitchFamily="34" charset="0"/>
            </a:endParaRPr>
          </a:p>
        </p:txBody>
      </p:sp>
      <p:grpSp>
        <p:nvGrpSpPr>
          <p:cNvPr id="5" name="Grupo 15">
            <a:extLst>
              <a:ext uri="{FF2B5EF4-FFF2-40B4-BE49-F238E27FC236}">
                <a16:creationId xmlns:a16="http://schemas.microsoft.com/office/drawing/2014/main" id="{B96FAEC4-FC82-4B26-8287-07E9F54DA9E4}"/>
              </a:ext>
            </a:extLst>
          </p:cNvPr>
          <p:cNvGrpSpPr/>
          <p:nvPr/>
        </p:nvGrpSpPr>
        <p:grpSpPr>
          <a:xfrm>
            <a:off x="6297560" y="1432794"/>
            <a:ext cx="2370082" cy="2926739"/>
            <a:chOff x="7031794" y="3223481"/>
            <a:chExt cx="554527" cy="684768"/>
          </a:xfrm>
        </p:grpSpPr>
        <p:sp>
          <p:nvSpPr>
            <p:cNvPr id="6" name="Google Shape;1040;p46">
              <a:extLst>
                <a:ext uri="{FF2B5EF4-FFF2-40B4-BE49-F238E27FC236}">
                  <a16:creationId xmlns:a16="http://schemas.microsoft.com/office/drawing/2014/main" id="{7C215771-ADF7-4F8D-A0FD-BFEAC3813946}"/>
                </a:ext>
              </a:extLst>
            </p:cNvPr>
            <p:cNvSpPr/>
            <p:nvPr/>
          </p:nvSpPr>
          <p:spPr>
            <a:xfrm>
              <a:off x="7480756" y="3263706"/>
              <a:ext cx="105565" cy="453010"/>
            </a:xfrm>
            <a:custGeom>
              <a:avLst/>
              <a:gdLst/>
              <a:ahLst/>
              <a:cxnLst/>
              <a:rect l="l" t="t" r="r" b="b"/>
              <a:pathLst>
                <a:path w="1055650" h="4530105" extrusionOk="0">
                  <a:moveTo>
                    <a:pt x="1054889" y="3044952"/>
                  </a:moveTo>
                  <a:cubicBezTo>
                    <a:pt x="958159" y="2988564"/>
                    <a:pt x="888087" y="2987040"/>
                    <a:pt x="844673" y="3040380"/>
                  </a:cubicBezTo>
                  <a:cubicBezTo>
                    <a:pt x="801259" y="3092958"/>
                    <a:pt x="779932" y="3182112"/>
                    <a:pt x="779932" y="3307842"/>
                  </a:cubicBezTo>
                  <a:lnTo>
                    <a:pt x="779932" y="3985260"/>
                  </a:lnTo>
                  <a:cubicBezTo>
                    <a:pt x="779932" y="4114038"/>
                    <a:pt x="767746" y="4220718"/>
                    <a:pt x="744135" y="4305300"/>
                  </a:cubicBezTo>
                  <a:cubicBezTo>
                    <a:pt x="720523" y="4392930"/>
                    <a:pt x="680156" y="4455414"/>
                    <a:pt x="624555" y="4491990"/>
                  </a:cubicBezTo>
                  <a:cubicBezTo>
                    <a:pt x="570478" y="4529328"/>
                    <a:pt x="497359" y="4539234"/>
                    <a:pt x="404437" y="4521708"/>
                  </a:cubicBezTo>
                  <a:cubicBezTo>
                    <a:pt x="313801" y="4504944"/>
                    <a:pt x="200315" y="4457700"/>
                    <a:pt x="64740" y="4379214"/>
                  </a:cubicBezTo>
                  <a:lnTo>
                    <a:pt x="0" y="4341876"/>
                  </a:lnTo>
                  <a:lnTo>
                    <a:pt x="0" y="3808476"/>
                  </a:lnTo>
                  <a:lnTo>
                    <a:pt x="80735" y="3854958"/>
                  </a:lnTo>
                  <a:cubicBezTo>
                    <a:pt x="177465" y="3911346"/>
                    <a:pt x="242205" y="3918204"/>
                    <a:pt x="274956" y="3877056"/>
                  </a:cubicBezTo>
                  <a:cubicBezTo>
                    <a:pt x="309231" y="3837432"/>
                    <a:pt x="326749" y="3754374"/>
                    <a:pt x="326749" y="3628644"/>
                  </a:cubicBezTo>
                  <a:lnTo>
                    <a:pt x="326749" y="3031998"/>
                  </a:lnTo>
                  <a:cubicBezTo>
                    <a:pt x="326749" y="2876550"/>
                    <a:pt x="341982" y="2753868"/>
                    <a:pt x="372448" y="2663190"/>
                  </a:cubicBezTo>
                  <a:cubicBezTo>
                    <a:pt x="402914" y="2572512"/>
                    <a:pt x="463085" y="2515362"/>
                    <a:pt x="553722" y="2489454"/>
                  </a:cubicBezTo>
                  <a:cubicBezTo>
                    <a:pt x="463085" y="2359152"/>
                    <a:pt x="402914" y="2231898"/>
                    <a:pt x="372448" y="2106930"/>
                  </a:cubicBezTo>
                  <a:cubicBezTo>
                    <a:pt x="341982" y="1981962"/>
                    <a:pt x="327511" y="1841754"/>
                    <a:pt x="327511" y="1686306"/>
                  </a:cubicBezTo>
                  <a:lnTo>
                    <a:pt x="327511" y="1089660"/>
                  </a:lnTo>
                  <a:cubicBezTo>
                    <a:pt x="327511" y="963930"/>
                    <a:pt x="309993" y="861822"/>
                    <a:pt x="275718" y="781812"/>
                  </a:cubicBezTo>
                  <a:cubicBezTo>
                    <a:pt x="243729" y="703326"/>
                    <a:pt x="178988" y="636270"/>
                    <a:pt x="81497" y="579882"/>
                  </a:cubicBezTo>
                  <a:lnTo>
                    <a:pt x="761" y="533400"/>
                  </a:lnTo>
                  <a:lnTo>
                    <a:pt x="761" y="0"/>
                  </a:lnTo>
                  <a:lnTo>
                    <a:pt x="65502" y="37338"/>
                  </a:lnTo>
                  <a:cubicBezTo>
                    <a:pt x="201076" y="115824"/>
                    <a:pt x="314562" y="198882"/>
                    <a:pt x="405199" y="287274"/>
                  </a:cubicBezTo>
                  <a:cubicBezTo>
                    <a:pt x="498121" y="376428"/>
                    <a:pt x="571239" y="471678"/>
                    <a:pt x="625317" y="571500"/>
                  </a:cubicBezTo>
                  <a:cubicBezTo>
                    <a:pt x="681679" y="672846"/>
                    <a:pt x="721285" y="781050"/>
                    <a:pt x="744896" y="896112"/>
                  </a:cubicBezTo>
                  <a:cubicBezTo>
                    <a:pt x="768508" y="1008126"/>
                    <a:pt x="780694" y="1129284"/>
                    <a:pt x="780694" y="1257300"/>
                  </a:cubicBezTo>
                  <a:lnTo>
                    <a:pt x="780694" y="1934718"/>
                  </a:lnTo>
                  <a:cubicBezTo>
                    <a:pt x="780694" y="2060448"/>
                    <a:pt x="802020" y="2174748"/>
                    <a:pt x="845434" y="2276856"/>
                  </a:cubicBezTo>
                  <a:cubicBezTo>
                    <a:pt x="888849" y="2379726"/>
                    <a:pt x="958921" y="2458974"/>
                    <a:pt x="1055650" y="2514600"/>
                  </a:cubicBezTo>
                  <a:lnTo>
                    <a:pt x="1054889" y="3044952"/>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 name="Google Shape;1041;p46">
              <a:extLst>
                <a:ext uri="{FF2B5EF4-FFF2-40B4-BE49-F238E27FC236}">
                  <a16:creationId xmlns:a16="http://schemas.microsoft.com/office/drawing/2014/main" id="{07FC36CE-BC6B-437D-AE09-07005C58A219}"/>
                </a:ext>
              </a:extLst>
            </p:cNvPr>
            <p:cNvSpPr/>
            <p:nvPr/>
          </p:nvSpPr>
          <p:spPr>
            <a:xfrm>
              <a:off x="7340949" y="3223481"/>
              <a:ext cx="105565" cy="453037"/>
            </a:xfrm>
            <a:custGeom>
              <a:avLst/>
              <a:gdLst/>
              <a:ahLst/>
              <a:cxnLst/>
              <a:rect l="l" t="t" r="r" b="b"/>
              <a:pathLst>
                <a:path w="1055650" h="4530373" extrusionOk="0">
                  <a:moveTo>
                    <a:pt x="762" y="1486183"/>
                  </a:moveTo>
                  <a:cubicBezTo>
                    <a:pt x="97492" y="1542571"/>
                    <a:pt x="167564" y="1544095"/>
                    <a:pt x="210978" y="1490755"/>
                  </a:cubicBezTo>
                  <a:cubicBezTo>
                    <a:pt x="254392" y="1438177"/>
                    <a:pt x="275718" y="1349023"/>
                    <a:pt x="275718" y="1223293"/>
                  </a:cubicBezTo>
                  <a:lnTo>
                    <a:pt x="275718" y="545875"/>
                  </a:lnTo>
                  <a:cubicBezTo>
                    <a:pt x="275718" y="417097"/>
                    <a:pt x="287905" y="310417"/>
                    <a:pt x="311516" y="225835"/>
                  </a:cubicBezTo>
                  <a:cubicBezTo>
                    <a:pt x="335127" y="138205"/>
                    <a:pt x="373971" y="74959"/>
                    <a:pt x="428049" y="37621"/>
                  </a:cubicBezTo>
                  <a:cubicBezTo>
                    <a:pt x="484411" y="1045"/>
                    <a:pt x="557530" y="-8861"/>
                    <a:pt x="648166" y="7903"/>
                  </a:cubicBezTo>
                  <a:cubicBezTo>
                    <a:pt x="741088" y="25429"/>
                    <a:pt x="855336" y="73435"/>
                    <a:pt x="990910" y="151921"/>
                  </a:cubicBezTo>
                  <a:lnTo>
                    <a:pt x="1055651" y="189259"/>
                  </a:lnTo>
                  <a:lnTo>
                    <a:pt x="1055651" y="722659"/>
                  </a:lnTo>
                  <a:lnTo>
                    <a:pt x="974916" y="676177"/>
                  </a:lnTo>
                  <a:cubicBezTo>
                    <a:pt x="878186" y="619789"/>
                    <a:pt x="811922" y="612169"/>
                    <a:pt x="777647" y="651793"/>
                  </a:cubicBezTo>
                  <a:cubicBezTo>
                    <a:pt x="745658" y="692941"/>
                    <a:pt x="728902" y="775999"/>
                    <a:pt x="728902" y="901729"/>
                  </a:cubicBezTo>
                  <a:lnTo>
                    <a:pt x="728902" y="1498375"/>
                  </a:lnTo>
                  <a:cubicBezTo>
                    <a:pt x="728902" y="1653823"/>
                    <a:pt x="713669" y="1776505"/>
                    <a:pt x="683202" y="1867183"/>
                  </a:cubicBezTo>
                  <a:cubicBezTo>
                    <a:pt x="652736" y="1957099"/>
                    <a:pt x="592566" y="2015011"/>
                    <a:pt x="501929" y="2040919"/>
                  </a:cubicBezTo>
                  <a:cubicBezTo>
                    <a:pt x="592566" y="2171221"/>
                    <a:pt x="652736" y="2298475"/>
                    <a:pt x="683202" y="2423443"/>
                  </a:cubicBezTo>
                  <a:cubicBezTo>
                    <a:pt x="713669" y="2548411"/>
                    <a:pt x="728140" y="2688619"/>
                    <a:pt x="728140" y="2844067"/>
                  </a:cubicBezTo>
                  <a:lnTo>
                    <a:pt x="728140" y="3440713"/>
                  </a:lnTo>
                  <a:cubicBezTo>
                    <a:pt x="728140" y="3566443"/>
                    <a:pt x="744135" y="3668551"/>
                    <a:pt x="776886" y="3747037"/>
                  </a:cubicBezTo>
                  <a:cubicBezTo>
                    <a:pt x="811160" y="3827047"/>
                    <a:pt x="877424" y="3894865"/>
                    <a:pt x="974154" y="3950491"/>
                  </a:cubicBezTo>
                  <a:lnTo>
                    <a:pt x="1054889" y="3996973"/>
                  </a:lnTo>
                  <a:lnTo>
                    <a:pt x="1054889" y="4530373"/>
                  </a:lnTo>
                  <a:lnTo>
                    <a:pt x="990149" y="4493035"/>
                  </a:lnTo>
                  <a:cubicBezTo>
                    <a:pt x="854574" y="4414549"/>
                    <a:pt x="740326" y="4330729"/>
                    <a:pt x="647405" y="4241575"/>
                  </a:cubicBezTo>
                  <a:cubicBezTo>
                    <a:pt x="556768" y="4153183"/>
                    <a:pt x="483649" y="4058695"/>
                    <a:pt x="427287" y="3957349"/>
                  </a:cubicBezTo>
                  <a:cubicBezTo>
                    <a:pt x="373210" y="3857527"/>
                    <a:pt x="334365" y="3750085"/>
                    <a:pt x="310754" y="3634261"/>
                  </a:cubicBezTo>
                  <a:cubicBezTo>
                    <a:pt x="287143" y="3522247"/>
                    <a:pt x="274957" y="3401089"/>
                    <a:pt x="274957" y="3273073"/>
                  </a:cubicBezTo>
                  <a:lnTo>
                    <a:pt x="274957" y="2595655"/>
                  </a:lnTo>
                  <a:cubicBezTo>
                    <a:pt x="274957" y="2469925"/>
                    <a:pt x="253630" y="2355625"/>
                    <a:pt x="210216" y="2253517"/>
                  </a:cubicBezTo>
                  <a:cubicBezTo>
                    <a:pt x="166802" y="2150647"/>
                    <a:pt x="96730" y="2071399"/>
                    <a:pt x="0" y="2015773"/>
                  </a:cubicBezTo>
                  <a:lnTo>
                    <a:pt x="762" y="1486183"/>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 name="Google Shape;1042;p46">
              <a:extLst>
                <a:ext uri="{FF2B5EF4-FFF2-40B4-BE49-F238E27FC236}">
                  <a16:creationId xmlns:a16="http://schemas.microsoft.com/office/drawing/2014/main" id="{B2850616-A8C0-424E-8A2E-3E5134095F30}"/>
                </a:ext>
              </a:extLst>
            </p:cNvPr>
            <p:cNvSpPr/>
            <p:nvPr/>
          </p:nvSpPr>
          <p:spPr>
            <a:xfrm>
              <a:off x="7450379" y="3286503"/>
              <a:ext cx="105565" cy="453011"/>
            </a:xfrm>
            <a:custGeom>
              <a:avLst/>
              <a:gdLst/>
              <a:ahLst/>
              <a:cxnLst/>
              <a:rect l="l" t="t" r="r" b="b"/>
              <a:pathLst>
                <a:path w="1055650" h="4530105" extrusionOk="0">
                  <a:moveTo>
                    <a:pt x="1054889" y="3044952"/>
                  </a:moveTo>
                  <a:cubicBezTo>
                    <a:pt x="958159" y="2988564"/>
                    <a:pt x="888087" y="2987040"/>
                    <a:pt x="844673" y="3040380"/>
                  </a:cubicBezTo>
                  <a:cubicBezTo>
                    <a:pt x="801259" y="3092958"/>
                    <a:pt x="779932" y="3182112"/>
                    <a:pt x="779932" y="3307842"/>
                  </a:cubicBezTo>
                  <a:lnTo>
                    <a:pt x="779932" y="3985260"/>
                  </a:lnTo>
                  <a:cubicBezTo>
                    <a:pt x="779932" y="4114038"/>
                    <a:pt x="767746" y="4220718"/>
                    <a:pt x="744135" y="4305300"/>
                  </a:cubicBezTo>
                  <a:cubicBezTo>
                    <a:pt x="720523" y="4392930"/>
                    <a:pt x="680156" y="4455414"/>
                    <a:pt x="624555" y="4491990"/>
                  </a:cubicBezTo>
                  <a:cubicBezTo>
                    <a:pt x="570478" y="4529328"/>
                    <a:pt x="497359" y="4539234"/>
                    <a:pt x="404437" y="4521708"/>
                  </a:cubicBezTo>
                  <a:cubicBezTo>
                    <a:pt x="313801" y="4504944"/>
                    <a:pt x="200315" y="4457700"/>
                    <a:pt x="64740" y="4379214"/>
                  </a:cubicBezTo>
                  <a:lnTo>
                    <a:pt x="0" y="4341876"/>
                  </a:lnTo>
                  <a:lnTo>
                    <a:pt x="0" y="3808476"/>
                  </a:lnTo>
                  <a:lnTo>
                    <a:pt x="80735" y="3854958"/>
                  </a:lnTo>
                  <a:cubicBezTo>
                    <a:pt x="177465" y="3911346"/>
                    <a:pt x="242205" y="3918204"/>
                    <a:pt x="274956" y="3877056"/>
                  </a:cubicBezTo>
                  <a:cubicBezTo>
                    <a:pt x="309231" y="3837432"/>
                    <a:pt x="326749" y="3754374"/>
                    <a:pt x="326749" y="3628644"/>
                  </a:cubicBezTo>
                  <a:lnTo>
                    <a:pt x="326749" y="3031998"/>
                  </a:lnTo>
                  <a:cubicBezTo>
                    <a:pt x="326749" y="2876550"/>
                    <a:pt x="341982" y="2753868"/>
                    <a:pt x="372448" y="2663190"/>
                  </a:cubicBezTo>
                  <a:cubicBezTo>
                    <a:pt x="402914" y="2572512"/>
                    <a:pt x="463085" y="2515362"/>
                    <a:pt x="553722" y="2489454"/>
                  </a:cubicBezTo>
                  <a:cubicBezTo>
                    <a:pt x="463085" y="2359152"/>
                    <a:pt x="402914" y="2231898"/>
                    <a:pt x="372448" y="2106930"/>
                  </a:cubicBezTo>
                  <a:cubicBezTo>
                    <a:pt x="341982" y="1981962"/>
                    <a:pt x="327511" y="1841754"/>
                    <a:pt x="327511" y="1686306"/>
                  </a:cubicBezTo>
                  <a:lnTo>
                    <a:pt x="327511" y="1089660"/>
                  </a:lnTo>
                  <a:cubicBezTo>
                    <a:pt x="327511" y="963930"/>
                    <a:pt x="309993" y="861822"/>
                    <a:pt x="275718" y="781812"/>
                  </a:cubicBezTo>
                  <a:cubicBezTo>
                    <a:pt x="243729" y="703326"/>
                    <a:pt x="178988" y="636270"/>
                    <a:pt x="81497" y="579882"/>
                  </a:cubicBezTo>
                  <a:lnTo>
                    <a:pt x="761" y="533400"/>
                  </a:lnTo>
                  <a:lnTo>
                    <a:pt x="761" y="0"/>
                  </a:lnTo>
                  <a:lnTo>
                    <a:pt x="65502" y="37338"/>
                  </a:lnTo>
                  <a:cubicBezTo>
                    <a:pt x="201076" y="115824"/>
                    <a:pt x="314562" y="198882"/>
                    <a:pt x="405199" y="287274"/>
                  </a:cubicBezTo>
                  <a:cubicBezTo>
                    <a:pt x="498121" y="376428"/>
                    <a:pt x="571239" y="471678"/>
                    <a:pt x="625317" y="571500"/>
                  </a:cubicBezTo>
                  <a:cubicBezTo>
                    <a:pt x="681679" y="672846"/>
                    <a:pt x="721285" y="781050"/>
                    <a:pt x="744896" y="896112"/>
                  </a:cubicBezTo>
                  <a:cubicBezTo>
                    <a:pt x="768508" y="1008126"/>
                    <a:pt x="780694" y="1129284"/>
                    <a:pt x="780694" y="1257300"/>
                  </a:cubicBezTo>
                  <a:lnTo>
                    <a:pt x="780694" y="1934718"/>
                  </a:lnTo>
                  <a:cubicBezTo>
                    <a:pt x="780694" y="2060448"/>
                    <a:pt x="802020" y="2174748"/>
                    <a:pt x="845434" y="2276856"/>
                  </a:cubicBezTo>
                  <a:cubicBezTo>
                    <a:pt x="888849" y="2379726"/>
                    <a:pt x="958921" y="2458974"/>
                    <a:pt x="1055650" y="2514600"/>
                  </a:cubicBezTo>
                  <a:lnTo>
                    <a:pt x="1054889" y="3044952"/>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 name="Google Shape;1043;p46">
              <a:extLst>
                <a:ext uri="{FF2B5EF4-FFF2-40B4-BE49-F238E27FC236}">
                  <a16:creationId xmlns:a16="http://schemas.microsoft.com/office/drawing/2014/main" id="{C9C744F4-3BA2-45FC-A496-29FD39B7D40B}"/>
                </a:ext>
              </a:extLst>
            </p:cNvPr>
            <p:cNvSpPr/>
            <p:nvPr/>
          </p:nvSpPr>
          <p:spPr>
            <a:xfrm>
              <a:off x="7310572" y="3246277"/>
              <a:ext cx="105565" cy="453037"/>
            </a:xfrm>
            <a:custGeom>
              <a:avLst/>
              <a:gdLst/>
              <a:ahLst/>
              <a:cxnLst/>
              <a:rect l="l" t="t" r="r" b="b"/>
              <a:pathLst>
                <a:path w="1055650" h="4530373" extrusionOk="0">
                  <a:moveTo>
                    <a:pt x="762" y="1486183"/>
                  </a:moveTo>
                  <a:cubicBezTo>
                    <a:pt x="97492" y="1542571"/>
                    <a:pt x="167564" y="1544095"/>
                    <a:pt x="210978" y="1490755"/>
                  </a:cubicBezTo>
                  <a:cubicBezTo>
                    <a:pt x="254392" y="1438177"/>
                    <a:pt x="275718" y="1349023"/>
                    <a:pt x="275718" y="1223293"/>
                  </a:cubicBezTo>
                  <a:lnTo>
                    <a:pt x="275718" y="545875"/>
                  </a:lnTo>
                  <a:cubicBezTo>
                    <a:pt x="275718" y="417097"/>
                    <a:pt x="287905" y="310417"/>
                    <a:pt x="311516" y="225835"/>
                  </a:cubicBezTo>
                  <a:cubicBezTo>
                    <a:pt x="335127" y="138205"/>
                    <a:pt x="373971" y="74959"/>
                    <a:pt x="428049" y="37621"/>
                  </a:cubicBezTo>
                  <a:cubicBezTo>
                    <a:pt x="484411" y="1045"/>
                    <a:pt x="557530" y="-8861"/>
                    <a:pt x="648166" y="7903"/>
                  </a:cubicBezTo>
                  <a:cubicBezTo>
                    <a:pt x="741088" y="25429"/>
                    <a:pt x="855336" y="73435"/>
                    <a:pt x="990910" y="151921"/>
                  </a:cubicBezTo>
                  <a:lnTo>
                    <a:pt x="1055651" y="189259"/>
                  </a:lnTo>
                  <a:lnTo>
                    <a:pt x="1055651" y="722659"/>
                  </a:lnTo>
                  <a:lnTo>
                    <a:pt x="974915" y="676177"/>
                  </a:lnTo>
                  <a:cubicBezTo>
                    <a:pt x="878186" y="619789"/>
                    <a:pt x="811922" y="612169"/>
                    <a:pt x="777647" y="651793"/>
                  </a:cubicBezTo>
                  <a:cubicBezTo>
                    <a:pt x="745658" y="692941"/>
                    <a:pt x="728902" y="775999"/>
                    <a:pt x="728902" y="901729"/>
                  </a:cubicBezTo>
                  <a:lnTo>
                    <a:pt x="728902" y="1498375"/>
                  </a:lnTo>
                  <a:cubicBezTo>
                    <a:pt x="728902" y="1653823"/>
                    <a:pt x="713669" y="1776505"/>
                    <a:pt x="683202" y="1867183"/>
                  </a:cubicBezTo>
                  <a:cubicBezTo>
                    <a:pt x="652736" y="1957099"/>
                    <a:pt x="592566" y="2015011"/>
                    <a:pt x="501929" y="2040919"/>
                  </a:cubicBezTo>
                  <a:cubicBezTo>
                    <a:pt x="592566" y="2171221"/>
                    <a:pt x="652736" y="2298475"/>
                    <a:pt x="683202" y="2423443"/>
                  </a:cubicBezTo>
                  <a:cubicBezTo>
                    <a:pt x="713669" y="2548411"/>
                    <a:pt x="728140" y="2688619"/>
                    <a:pt x="728140" y="2844067"/>
                  </a:cubicBezTo>
                  <a:lnTo>
                    <a:pt x="728140" y="3440713"/>
                  </a:lnTo>
                  <a:cubicBezTo>
                    <a:pt x="728140" y="3566443"/>
                    <a:pt x="744135" y="3668551"/>
                    <a:pt x="776886" y="3747037"/>
                  </a:cubicBezTo>
                  <a:cubicBezTo>
                    <a:pt x="811160" y="3827047"/>
                    <a:pt x="877424" y="3894865"/>
                    <a:pt x="974154" y="3950491"/>
                  </a:cubicBezTo>
                  <a:lnTo>
                    <a:pt x="1054889" y="3996973"/>
                  </a:lnTo>
                  <a:lnTo>
                    <a:pt x="1054889" y="4530373"/>
                  </a:lnTo>
                  <a:lnTo>
                    <a:pt x="990148" y="4493035"/>
                  </a:lnTo>
                  <a:cubicBezTo>
                    <a:pt x="854574" y="4414549"/>
                    <a:pt x="740326" y="4330729"/>
                    <a:pt x="647405" y="4241575"/>
                  </a:cubicBezTo>
                  <a:cubicBezTo>
                    <a:pt x="556768" y="4153183"/>
                    <a:pt x="483649" y="4058695"/>
                    <a:pt x="427287" y="3957349"/>
                  </a:cubicBezTo>
                  <a:cubicBezTo>
                    <a:pt x="373210" y="3857527"/>
                    <a:pt x="334365" y="3750085"/>
                    <a:pt x="310754" y="3634261"/>
                  </a:cubicBezTo>
                  <a:cubicBezTo>
                    <a:pt x="287143" y="3522247"/>
                    <a:pt x="274957" y="3401089"/>
                    <a:pt x="274957" y="3273073"/>
                  </a:cubicBezTo>
                  <a:lnTo>
                    <a:pt x="274957" y="2595655"/>
                  </a:lnTo>
                  <a:cubicBezTo>
                    <a:pt x="274957" y="2469925"/>
                    <a:pt x="253630" y="2355625"/>
                    <a:pt x="210216" y="2253517"/>
                  </a:cubicBezTo>
                  <a:cubicBezTo>
                    <a:pt x="166802" y="2150647"/>
                    <a:pt x="96730" y="2071399"/>
                    <a:pt x="0" y="2015773"/>
                  </a:cubicBezTo>
                  <a:lnTo>
                    <a:pt x="762" y="1486183"/>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 name="Google Shape;1044;p46">
              <a:extLst>
                <a:ext uri="{FF2B5EF4-FFF2-40B4-BE49-F238E27FC236}">
                  <a16:creationId xmlns:a16="http://schemas.microsoft.com/office/drawing/2014/main" id="{C67F6D59-7E77-4ACE-B39B-C94B14A199A9}"/>
                </a:ext>
              </a:extLst>
            </p:cNvPr>
            <p:cNvSpPr/>
            <p:nvPr/>
          </p:nvSpPr>
          <p:spPr>
            <a:xfrm>
              <a:off x="7141984" y="3232779"/>
              <a:ext cx="130243" cy="387096"/>
            </a:xfrm>
            <a:custGeom>
              <a:avLst/>
              <a:gdLst/>
              <a:ahLst/>
              <a:cxnLst/>
              <a:rect l="l" t="t" r="r" b="b"/>
              <a:pathLst>
                <a:path w="1302425" h="3870960" extrusionOk="0">
                  <a:moveTo>
                    <a:pt x="762" y="0"/>
                  </a:moveTo>
                  <a:lnTo>
                    <a:pt x="1302426" y="752094"/>
                  </a:lnTo>
                  <a:lnTo>
                    <a:pt x="1301664" y="3870960"/>
                  </a:lnTo>
                  <a:lnTo>
                    <a:pt x="0" y="3118866"/>
                  </a:lnTo>
                  <a:lnTo>
                    <a:pt x="762"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 name="Google Shape;1045;p46">
              <a:extLst>
                <a:ext uri="{FF2B5EF4-FFF2-40B4-BE49-F238E27FC236}">
                  <a16:creationId xmlns:a16="http://schemas.microsoft.com/office/drawing/2014/main" id="{A96D9C62-8E1A-4E67-B8DC-E9CD0DCBDD75}"/>
                </a:ext>
              </a:extLst>
            </p:cNvPr>
            <p:cNvSpPr/>
            <p:nvPr/>
          </p:nvSpPr>
          <p:spPr>
            <a:xfrm>
              <a:off x="7117683" y="3280575"/>
              <a:ext cx="103509" cy="88544"/>
            </a:xfrm>
            <a:custGeom>
              <a:avLst/>
              <a:gdLst/>
              <a:ahLst/>
              <a:cxnLst/>
              <a:rect l="l" t="t" r="r" b="b"/>
              <a:pathLst>
                <a:path w="1035085" h="885444" extrusionOk="0">
                  <a:moveTo>
                    <a:pt x="0" y="0"/>
                  </a:moveTo>
                  <a:lnTo>
                    <a:pt x="1035086" y="598170"/>
                  </a:lnTo>
                  <a:lnTo>
                    <a:pt x="1035086" y="885444"/>
                  </a:lnTo>
                  <a:lnTo>
                    <a:pt x="0" y="287274"/>
                  </a:lnTo>
                  <a:lnTo>
                    <a:pt x="0" y="0"/>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 name="Google Shape;1046;p46">
              <a:extLst>
                <a:ext uri="{FF2B5EF4-FFF2-40B4-BE49-F238E27FC236}">
                  <a16:creationId xmlns:a16="http://schemas.microsoft.com/office/drawing/2014/main" id="{4148069B-83AA-46D8-825E-3A2E88123FD0}"/>
                </a:ext>
              </a:extLst>
            </p:cNvPr>
            <p:cNvSpPr/>
            <p:nvPr/>
          </p:nvSpPr>
          <p:spPr>
            <a:xfrm>
              <a:off x="7158083" y="3404891"/>
              <a:ext cx="99472" cy="102108"/>
            </a:xfrm>
            <a:custGeom>
              <a:avLst/>
              <a:gdLst/>
              <a:ahLst/>
              <a:cxnLst/>
              <a:rect l="l" t="t" r="r" b="b"/>
              <a:pathLst>
                <a:path w="994718" h="1021080" extrusionOk="0">
                  <a:moveTo>
                    <a:pt x="0" y="0"/>
                  </a:moveTo>
                  <a:lnTo>
                    <a:pt x="994718" y="574548"/>
                  </a:lnTo>
                  <a:lnTo>
                    <a:pt x="994718" y="1021080"/>
                  </a:lnTo>
                  <a:lnTo>
                    <a:pt x="0" y="4465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 name="Google Shape;1047;p46">
              <a:extLst>
                <a:ext uri="{FF2B5EF4-FFF2-40B4-BE49-F238E27FC236}">
                  <a16:creationId xmlns:a16="http://schemas.microsoft.com/office/drawing/2014/main" id="{CA9549DC-81B8-4BC4-9E93-10A998BFE8C0}"/>
                </a:ext>
              </a:extLst>
            </p:cNvPr>
            <p:cNvSpPr/>
            <p:nvPr/>
          </p:nvSpPr>
          <p:spPr>
            <a:xfrm>
              <a:off x="7158007" y="3351016"/>
              <a:ext cx="99624" cy="67894"/>
            </a:xfrm>
            <a:custGeom>
              <a:avLst/>
              <a:gdLst/>
              <a:ahLst/>
              <a:cxnLst/>
              <a:rect l="l" t="t" r="r" b="b"/>
              <a:pathLst>
                <a:path w="996241" h="678941" extrusionOk="0">
                  <a:moveTo>
                    <a:pt x="0" y="0"/>
                  </a:moveTo>
                  <a:lnTo>
                    <a:pt x="996241" y="575310"/>
                  </a:lnTo>
                  <a:lnTo>
                    <a:pt x="996241" y="678942"/>
                  </a:lnTo>
                  <a:lnTo>
                    <a:pt x="0" y="10439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 name="Google Shape;1048;p46">
              <a:extLst>
                <a:ext uri="{FF2B5EF4-FFF2-40B4-BE49-F238E27FC236}">
                  <a16:creationId xmlns:a16="http://schemas.microsoft.com/office/drawing/2014/main" id="{40F60166-8DA3-40A7-9962-EB942EE0530A}"/>
                </a:ext>
              </a:extLst>
            </p:cNvPr>
            <p:cNvSpPr/>
            <p:nvPr/>
          </p:nvSpPr>
          <p:spPr>
            <a:xfrm>
              <a:off x="7158007" y="3371229"/>
              <a:ext cx="86143" cy="60122"/>
            </a:xfrm>
            <a:custGeom>
              <a:avLst/>
              <a:gdLst/>
              <a:ahLst/>
              <a:cxnLst/>
              <a:rect l="l" t="t" r="r" b="b"/>
              <a:pathLst>
                <a:path w="861429" h="601217" extrusionOk="0">
                  <a:moveTo>
                    <a:pt x="0" y="0"/>
                  </a:moveTo>
                  <a:lnTo>
                    <a:pt x="861429" y="497586"/>
                  </a:lnTo>
                  <a:lnTo>
                    <a:pt x="861429" y="601218"/>
                  </a:lnTo>
                  <a:lnTo>
                    <a:pt x="0" y="1036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 name="Google Shape;1049;p46">
              <a:extLst>
                <a:ext uri="{FF2B5EF4-FFF2-40B4-BE49-F238E27FC236}">
                  <a16:creationId xmlns:a16="http://schemas.microsoft.com/office/drawing/2014/main" id="{84410567-6862-4A22-8AC8-77E37A6B49B0}"/>
                </a:ext>
              </a:extLst>
            </p:cNvPr>
            <p:cNvSpPr/>
            <p:nvPr/>
          </p:nvSpPr>
          <p:spPr>
            <a:xfrm>
              <a:off x="7142060" y="3232779"/>
              <a:ext cx="130166" cy="117043"/>
            </a:xfrm>
            <a:custGeom>
              <a:avLst/>
              <a:gdLst/>
              <a:ahLst/>
              <a:cxnLst/>
              <a:rect l="l" t="t" r="r" b="b"/>
              <a:pathLst>
                <a:path w="1301664" h="1170432" extrusionOk="0">
                  <a:moveTo>
                    <a:pt x="0" y="0"/>
                  </a:moveTo>
                  <a:lnTo>
                    <a:pt x="1301664" y="752094"/>
                  </a:lnTo>
                  <a:lnTo>
                    <a:pt x="1301664" y="1170432"/>
                  </a:lnTo>
                  <a:lnTo>
                    <a:pt x="0" y="418338"/>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 name="Google Shape;1050;p46">
              <a:extLst>
                <a:ext uri="{FF2B5EF4-FFF2-40B4-BE49-F238E27FC236}">
                  <a16:creationId xmlns:a16="http://schemas.microsoft.com/office/drawing/2014/main" id="{240DC8A0-0561-4A4B-BEFA-A82B7ABE53D9}"/>
                </a:ext>
              </a:extLst>
            </p:cNvPr>
            <p:cNvSpPr/>
            <p:nvPr/>
          </p:nvSpPr>
          <p:spPr>
            <a:xfrm>
              <a:off x="7158007" y="3255479"/>
              <a:ext cx="16528" cy="24806"/>
            </a:xfrm>
            <a:custGeom>
              <a:avLst/>
              <a:gdLst/>
              <a:ahLst/>
              <a:cxnLst/>
              <a:rect l="l" t="t" r="r" b="b"/>
              <a:pathLst>
                <a:path w="165278" h="248063" extrusionOk="0">
                  <a:moveTo>
                    <a:pt x="165279" y="171657"/>
                  </a:moveTo>
                  <a:cubicBezTo>
                    <a:pt x="165279" y="234903"/>
                    <a:pt x="127958" y="264621"/>
                    <a:pt x="82259" y="238713"/>
                  </a:cubicBezTo>
                  <a:cubicBezTo>
                    <a:pt x="36559" y="212043"/>
                    <a:pt x="0" y="139653"/>
                    <a:pt x="0" y="76407"/>
                  </a:cubicBezTo>
                  <a:cubicBezTo>
                    <a:pt x="0" y="13161"/>
                    <a:pt x="37321" y="-16557"/>
                    <a:pt x="83020" y="9351"/>
                  </a:cubicBezTo>
                  <a:cubicBezTo>
                    <a:pt x="127958" y="36021"/>
                    <a:pt x="165279" y="108411"/>
                    <a:pt x="165279" y="17165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 name="Google Shape;1051;p46">
              <a:extLst>
                <a:ext uri="{FF2B5EF4-FFF2-40B4-BE49-F238E27FC236}">
                  <a16:creationId xmlns:a16="http://schemas.microsoft.com/office/drawing/2014/main" id="{CCBC3ACE-FB6B-4EA9-8507-79386C7DF7DE}"/>
                </a:ext>
              </a:extLst>
            </p:cNvPr>
            <p:cNvSpPr/>
            <p:nvPr/>
          </p:nvSpPr>
          <p:spPr>
            <a:xfrm>
              <a:off x="7301459" y="3521153"/>
              <a:ext cx="130243" cy="387096"/>
            </a:xfrm>
            <a:custGeom>
              <a:avLst/>
              <a:gdLst/>
              <a:ahLst/>
              <a:cxnLst/>
              <a:rect l="l" t="t" r="r" b="b"/>
              <a:pathLst>
                <a:path w="1302426" h="3870960" extrusionOk="0">
                  <a:moveTo>
                    <a:pt x="762" y="0"/>
                  </a:moveTo>
                  <a:lnTo>
                    <a:pt x="1302426" y="752094"/>
                  </a:lnTo>
                  <a:lnTo>
                    <a:pt x="1301664" y="3870960"/>
                  </a:lnTo>
                  <a:lnTo>
                    <a:pt x="0" y="3118866"/>
                  </a:lnTo>
                  <a:lnTo>
                    <a:pt x="762"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1052;p46">
              <a:extLst>
                <a:ext uri="{FF2B5EF4-FFF2-40B4-BE49-F238E27FC236}">
                  <a16:creationId xmlns:a16="http://schemas.microsoft.com/office/drawing/2014/main" id="{3030DAF5-0C1B-4F31-9F43-18F6A72FC784}"/>
                </a:ext>
              </a:extLst>
            </p:cNvPr>
            <p:cNvSpPr/>
            <p:nvPr/>
          </p:nvSpPr>
          <p:spPr>
            <a:xfrm>
              <a:off x="7350897" y="3611654"/>
              <a:ext cx="103585" cy="88392"/>
            </a:xfrm>
            <a:custGeom>
              <a:avLst/>
              <a:gdLst/>
              <a:ahLst/>
              <a:cxnLst/>
              <a:rect l="l" t="t" r="r" b="b"/>
              <a:pathLst>
                <a:path w="1035847" h="883920" extrusionOk="0">
                  <a:moveTo>
                    <a:pt x="762" y="0"/>
                  </a:moveTo>
                  <a:lnTo>
                    <a:pt x="1035847" y="597408"/>
                  </a:lnTo>
                  <a:lnTo>
                    <a:pt x="1035847" y="883920"/>
                  </a:lnTo>
                  <a:lnTo>
                    <a:pt x="0" y="286512"/>
                  </a:lnTo>
                  <a:lnTo>
                    <a:pt x="762"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 name="Google Shape;1053;p46">
              <a:extLst>
                <a:ext uri="{FF2B5EF4-FFF2-40B4-BE49-F238E27FC236}">
                  <a16:creationId xmlns:a16="http://schemas.microsoft.com/office/drawing/2014/main" id="{C8CC1CA8-B6EA-473C-875E-9BD6111C3936}"/>
                </a:ext>
              </a:extLst>
            </p:cNvPr>
            <p:cNvSpPr/>
            <p:nvPr/>
          </p:nvSpPr>
          <p:spPr>
            <a:xfrm>
              <a:off x="7317559" y="3641213"/>
              <a:ext cx="99548" cy="102108"/>
            </a:xfrm>
            <a:custGeom>
              <a:avLst/>
              <a:gdLst/>
              <a:ahLst/>
              <a:cxnLst/>
              <a:rect l="l" t="t" r="r" b="b"/>
              <a:pathLst>
                <a:path w="995479" h="1021080" extrusionOk="0">
                  <a:moveTo>
                    <a:pt x="0" y="0"/>
                  </a:moveTo>
                  <a:lnTo>
                    <a:pt x="995480" y="575310"/>
                  </a:lnTo>
                  <a:lnTo>
                    <a:pt x="995480" y="1021080"/>
                  </a:lnTo>
                  <a:lnTo>
                    <a:pt x="0" y="44577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 name="Google Shape;1054;p46">
              <a:extLst>
                <a:ext uri="{FF2B5EF4-FFF2-40B4-BE49-F238E27FC236}">
                  <a16:creationId xmlns:a16="http://schemas.microsoft.com/office/drawing/2014/main" id="{2D46F033-EC98-4136-8175-DC2269991C06}"/>
                </a:ext>
              </a:extLst>
            </p:cNvPr>
            <p:cNvSpPr/>
            <p:nvPr/>
          </p:nvSpPr>
          <p:spPr>
            <a:xfrm>
              <a:off x="7317407" y="3704739"/>
              <a:ext cx="99624" cy="67894"/>
            </a:xfrm>
            <a:custGeom>
              <a:avLst/>
              <a:gdLst/>
              <a:ahLst/>
              <a:cxnLst/>
              <a:rect l="l" t="t" r="r" b="b"/>
              <a:pathLst>
                <a:path w="996241" h="678942" extrusionOk="0">
                  <a:moveTo>
                    <a:pt x="0" y="0"/>
                  </a:moveTo>
                  <a:lnTo>
                    <a:pt x="996242" y="575310"/>
                  </a:lnTo>
                  <a:lnTo>
                    <a:pt x="996242" y="678942"/>
                  </a:lnTo>
                  <a:lnTo>
                    <a:pt x="0" y="10439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 name="Google Shape;1055;p46">
              <a:extLst>
                <a:ext uri="{FF2B5EF4-FFF2-40B4-BE49-F238E27FC236}">
                  <a16:creationId xmlns:a16="http://schemas.microsoft.com/office/drawing/2014/main" id="{F64EB4C1-A7F1-453F-AFDA-F78963396057}"/>
                </a:ext>
              </a:extLst>
            </p:cNvPr>
            <p:cNvSpPr/>
            <p:nvPr/>
          </p:nvSpPr>
          <p:spPr>
            <a:xfrm>
              <a:off x="7317407" y="3723432"/>
              <a:ext cx="86143" cy="60122"/>
            </a:xfrm>
            <a:custGeom>
              <a:avLst/>
              <a:gdLst/>
              <a:ahLst/>
              <a:cxnLst/>
              <a:rect l="l" t="t" r="r" b="b"/>
              <a:pathLst>
                <a:path w="861429" h="601217" extrusionOk="0">
                  <a:moveTo>
                    <a:pt x="0" y="0"/>
                  </a:moveTo>
                  <a:lnTo>
                    <a:pt x="861429" y="497586"/>
                  </a:lnTo>
                  <a:lnTo>
                    <a:pt x="861429" y="601218"/>
                  </a:lnTo>
                  <a:lnTo>
                    <a:pt x="0" y="1036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 name="Google Shape;1056;p46">
              <a:extLst>
                <a:ext uri="{FF2B5EF4-FFF2-40B4-BE49-F238E27FC236}">
                  <a16:creationId xmlns:a16="http://schemas.microsoft.com/office/drawing/2014/main" id="{FCF60C6D-2919-411A-B0A5-FEE214B81625}"/>
                </a:ext>
              </a:extLst>
            </p:cNvPr>
            <p:cNvSpPr/>
            <p:nvPr/>
          </p:nvSpPr>
          <p:spPr>
            <a:xfrm>
              <a:off x="7301535" y="3521153"/>
              <a:ext cx="130166" cy="117043"/>
            </a:xfrm>
            <a:custGeom>
              <a:avLst/>
              <a:gdLst/>
              <a:ahLst/>
              <a:cxnLst/>
              <a:rect l="l" t="t" r="r" b="b"/>
              <a:pathLst>
                <a:path w="1301664" h="1170431" extrusionOk="0">
                  <a:moveTo>
                    <a:pt x="0" y="0"/>
                  </a:moveTo>
                  <a:lnTo>
                    <a:pt x="1301664" y="752094"/>
                  </a:lnTo>
                  <a:lnTo>
                    <a:pt x="1301664" y="1170432"/>
                  </a:lnTo>
                  <a:lnTo>
                    <a:pt x="0" y="418338"/>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 name="Google Shape;1057;p46">
              <a:extLst>
                <a:ext uri="{FF2B5EF4-FFF2-40B4-BE49-F238E27FC236}">
                  <a16:creationId xmlns:a16="http://schemas.microsoft.com/office/drawing/2014/main" id="{AA20724C-A16F-41BC-B054-6A7D2181F604}"/>
                </a:ext>
              </a:extLst>
            </p:cNvPr>
            <p:cNvSpPr/>
            <p:nvPr/>
          </p:nvSpPr>
          <p:spPr>
            <a:xfrm>
              <a:off x="7317483" y="3543928"/>
              <a:ext cx="16528" cy="24806"/>
            </a:xfrm>
            <a:custGeom>
              <a:avLst/>
              <a:gdLst/>
              <a:ahLst/>
              <a:cxnLst/>
              <a:rect l="l" t="t" r="r" b="b"/>
              <a:pathLst>
                <a:path w="165278" h="248063" extrusionOk="0">
                  <a:moveTo>
                    <a:pt x="165279" y="171657"/>
                  </a:moveTo>
                  <a:cubicBezTo>
                    <a:pt x="165279" y="234903"/>
                    <a:pt x="127958" y="264621"/>
                    <a:pt x="82258" y="238713"/>
                  </a:cubicBezTo>
                  <a:cubicBezTo>
                    <a:pt x="36559" y="212043"/>
                    <a:pt x="0" y="139653"/>
                    <a:pt x="0" y="76407"/>
                  </a:cubicBezTo>
                  <a:cubicBezTo>
                    <a:pt x="0" y="13160"/>
                    <a:pt x="37321" y="-16557"/>
                    <a:pt x="83020" y="9350"/>
                  </a:cubicBezTo>
                  <a:cubicBezTo>
                    <a:pt x="127958" y="35258"/>
                    <a:pt x="165279" y="108410"/>
                    <a:pt x="165279" y="17165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 name="Google Shape;1058;p46">
              <a:extLst>
                <a:ext uri="{FF2B5EF4-FFF2-40B4-BE49-F238E27FC236}">
                  <a16:creationId xmlns:a16="http://schemas.microsoft.com/office/drawing/2014/main" id="{3A645A5A-D18D-42FF-B45D-86BD8C343604}"/>
                </a:ext>
              </a:extLst>
            </p:cNvPr>
            <p:cNvSpPr/>
            <p:nvPr/>
          </p:nvSpPr>
          <p:spPr>
            <a:xfrm>
              <a:off x="7053133" y="3433767"/>
              <a:ext cx="226744" cy="267157"/>
            </a:xfrm>
            <a:custGeom>
              <a:avLst/>
              <a:gdLst/>
              <a:ahLst/>
              <a:cxnLst/>
              <a:rect l="l" t="t" r="r" b="b"/>
              <a:pathLst>
                <a:path w="2267439" h="2671571" extrusionOk="0">
                  <a:moveTo>
                    <a:pt x="2265916" y="1308354"/>
                  </a:moveTo>
                  <a:lnTo>
                    <a:pt x="0" y="0"/>
                  </a:lnTo>
                  <a:lnTo>
                    <a:pt x="762" y="1181862"/>
                  </a:lnTo>
                  <a:lnTo>
                    <a:pt x="2067125" y="2375154"/>
                  </a:lnTo>
                  <a:lnTo>
                    <a:pt x="2267440" y="2671572"/>
                  </a:lnTo>
                  <a:lnTo>
                    <a:pt x="2265916" y="1308354"/>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 name="Google Shape;1059;p46">
              <a:extLst>
                <a:ext uri="{FF2B5EF4-FFF2-40B4-BE49-F238E27FC236}">
                  <a16:creationId xmlns:a16="http://schemas.microsoft.com/office/drawing/2014/main" id="{53A5EA55-B525-43FC-A8D7-E68F2D3B7DA4}"/>
                </a:ext>
              </a:extLst>
            </p:cNvPr>
            <p:cNvSpPr/>
            <p:nvPr/>
          </p:nvSpPr>
          <p:spPr>
            <a:xfrm>
              <a:off x="7171449" y="3530803"/>
              <a:ext cx="49660" cy="39014"/>
            </a:xfrm>
            <a:custGeom>
              <a:avLst/>
              <a:gdLst/>
              <a:ahLst/>
              <a:cxnLst/>
              <a:rect l="l" t="t" r="r" b="b"/>
              <a:pathLst>
                <a:path w="496597" h="390144" extrusionOk="0">
                  <a:moveTo>
                    <a:pt x="496597" y="286512"/>
                  </a:moveTo>
                  <a:lnTo>
                    <a:pt x="0" y="0"/>
                  </a:lnTo>
                  <a:lnTo>
                    <a:pt x="0" y="103632"/>
                  </a:lnTo>
                  <a:lnTo>
                    <a:pt x="496597" y="390144"/>
                  </a:lnTo>
                  <a:lnTo>
                    <a:pt x="496597" y="28651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 name="Google Shape;1060;p46">
              <a:extLst>
                <a:ext uri="{FF2B5EF4-FFF2-40B4-BE49-F238E27FC236}">
                  <a16:creationId xmlns:a16="http://schemas.microsoft.com/office/drawing/2014/main" id="{130BB45C-F81E-4A97-A1FE-912F9C297580}"/>
                </a:ext>
              </a:extLst>
            </p:cNvPr>
            <p:cNvSpPr/>
            <p:nvPr/>
          </p:nvSpPr>
          <p:spPr>
            <a:xfrm>
              <a:off x="7098394" y="3509298"/>
              <a:ext cx="123007" cy="81382"/>
            </a:xfrm>
            <a:custGeom>
              <a:avLst/>
              <a:gdLst/>
              <a:ahLst/>
              <a:cxnLst/>
              <a:rect l="l" t="t" r="r" b="b"/>
              <a:pathLst>
                <a:path w="1230068" h="813815" extrusionOk="0">
                  <a:moveTo>
                    <a:pt x="1229307" y="710184"/>
                  </a:moveTo>
                  <a:lnTo>
                    <a:pt x="0" y="0"/>
                  </a:lnTo>
                  <a:lnTo>
                    <a:pt x="0" y="103632"/>
                  </a:lnTo>
                  <a:lnTo>
                    <a:pt x="1230069" y="813816"/>
                  </a:lnTo>
                  <a:lnTo>
                    <a:pt x="1229307" y="710184"/>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 name="Google Shape;1061;p46">
              <a:extLst>
                <a:ext uri="{FF2B5EF4-FFF2-40B4-BE49-F238E27FC236}">
                  <a16:creationId xmlns:a16="http://schemas.microsoft.com/office/drawing/2014/main" id="{0EC386EB-C8A2-4E9A-B50E-C5C430A91C6B}"/>
                </a:ext>
              </a:extLst>
            </p:cNvPr>
            <p:cNvSpPr/>
            <p:nvPr/>
          </p:nvSpPr>
          <p:spPr>
            <a:xfrm>
              <a:off x="7073029" y="3515377"/>
              <a:ext cx="148446" cy="96088"/>
            </a:xfrm>
            <a:custGeom>
              <a:avLst/>
              <a:gdLst/>
              <a:ahLst/>
              <a:cxnLst/>
              <a:rect l="l" t="t" r="r" b="b"/>
              <a:pathLst>
                <a:path w="1484460" h="960882" extrusionOk="0">
                  <a:moveTo>
                    <a:pt x="1484461" y="857250"/>
                  </a:moveTo>
                  <a:lnTo>
                    <a:pt x="0" y="0"/>
                  </a:lnTo>
                  <a:lnTo>
                    <a:pt x="0" y="103632"/>
                  </a:lnTo>
                  <a:lnTo>
                    <a:pt x="1484461" y="960882"/>
                  </a:lnTo>
                  <a:lnTo>
                    <a:pt x="1484461" y="85725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 name="Google Shape;1062;p46">
              <a:extLst>
                <a:ext uri="{FF2B5EF4-FFF2-40B4-BE49-F238E27FC236}">
                  <a16:creationId xmlns:a16="http://schemas.microsoft.com/office/drawing/2014/main" id="{300E5145-99BE-409A-8828-46987C71621F}"/>
                </a:ext>
              </a:extLst>
            </p:cNvPr>
            <p:cNvSpPr/>
            <p:nvPr/>
          </p:nvSpPr>
          <p:spPr>
            <a:xfrm>
              <a:off x="7233189" y="3565541"/>
              <a:ext cx="25744" cy="38305"/>
            </a:xfrm>
            <a:custGeom>
              <a:avLst/>
              <a:gdLst/>
              <a:ahLst/>
              <a:cxnLst/>
              <a:rect l="l" t="t" r="r" b="b"/>
              <a:pathLst>
                <a:path w="257438" h="383047" extrusionOk="0">
                  <a:moveTo>
                    <a:pt x="0" y="117229"/>
                  </a:moveTo>
                  <a:cubicBezTo>
                    <a:pt x="0" y="214765"/>
                    <a:pt x="57886" y="326779"/>
                    <a:pt x="128719" y="367927"/>
                  </a:cubicBezTo>
                  <a:cubicBezTo>
                    <a:pt x="199553" y="409075"/>
                    <a:pt x="257438" y="363355"/>
                    <a:pt x="257438" y="265819"/>
                  </a:cubicBezTo>
                  <a:cubicBezTo>
                    <a:pt x="257438" y="168283"/>
                    <a:pt x="199553" y="56269"/>
                    <a:pt x="128719" y="15121"/>
                  </a:cubicBezTo>
                  <a:cubicBezTo>
                    <a:pt x="57124" y="-26027"/>
                    <a:pt x="0" y="19693"/>
                    <a:pt x="0" y="11722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 name="Google Shape;1063;p46">
              <a:extLst>
                <a:ext uri="{FF2B5EF4-FFF2-40B4-BE49-F238E27FC236}">
                  <a16:creationId xmlns:a16="http://schemas.microsoft.com/office/drawing/2014/main" id="{4DB23BAF-AF89-4FE6-9803-B7C8B24EB1D0}"/>
                </a:ext>
              </a:extLst>
            </p:cNvPr>
            <p:cNvSpPr/>
            <p:nvPr/>
          </p:nvSpPr>
          <p:spPr>
            <a:xfrm>
              <a:off x="7045539" y="3323584"/>
              <a:ext cx="55448" cy="94336"/>
            </a:xfrm>
            <a:custGeom>
              <a:avLst/>
              <a:gdLst/>
              <a:ahLst/>
              <a:cxnLst/>
              <a:rect l="l" t="t" r="r" b="b"/>
              <a:pathLst>
                <a:path w="554483" h="943356" extrusionOk="0">
                  <a:moveTo>
                    <a:pt x="300091" y="275082"/>
                  </a:moveTo>
                  <a:lnTo>
                    <a:pt x="0" y="101346"/>
                  </a:lnTo>
                  <a:lnTo>
                    <a:pt x="0" y="0"/>
                  </a:lnTo>
                  <a:lnTo>
                    <a:pt x="300091" y="173736"/>
                  </a:lnTo>
                  <a:cubicBezTo>
                    <a:pt x="324464" y="188214"/>
                    <a:pt x="360262" y="216408"/>
                    <a:pt x="390728" y="260604"/>
                  </a:cubicBezTo>
                  <a:cubicBezTo>
                    <a:pt x="423479" y="307848"/>
                    <a:pt x="447090" y="367284"/>
                    <a:pt x="447090" y="432054"/>
                  </a:cubicBezTo>
                  <a:cubicBezTo>
                    <a:pt x="447090" y="503682"/>
                    <a:pt x="428810" y="544068"/>
                    <a:pt x="394536" y="556260"/>
                  </a:cubicBezTo>
                  <a:cubicBezTo>
                    <a:pt x="361785" y="566928"/>
                    <a:pt x="323702" y="548640"/>
                    <a:pt x="300091" y="534924"/>
                  </a:cubicBezTo>
                  <a:lnTo>
                    <a:pt x="176703" y="463296"/>
                  </a:lnTo>
                  <a:lnTo>
                    <a:pt x="175942" y="462534"/>
                  </a:lnTo>
                  <a:cubicBezTo>
                    <a:pt x="165279" y="456438"/>
                    <a:pt x="148522" y="450342"/>
                    <a:pt x="135574" y="454152"/>
                  </a:cubicBezTo>
                  <a:cubicBezTo>
                    <a:pt x="124911" y="457200"/>
                    <a:pt x="111963" y="468630"/>
                    <a:pt x="111963" y="508254"/>
                  </a:cubicBezTo>
                  <a:cubicBezTo>
                    <a:pt x="111963" y="547878"/>
                    <a:pt x="124149" y="572262"/>
                    <a:pt x="134812" y="586740"/>
                  </a:cubicBezTo>
                  <a:cubicBezTo>
                    <a:pt x="147761" y="605028"/>
                    <a:pt x="164517" y="617982"/>
                    <a:pt x="175180" y="623316"/>
                  </a:cubicBezTo>
                  <a:lnTo>
                    <a:pt x="176703" y="624078"/>
                  </a:lnTo>
                  <a:lnTo>
                    <a:pt x="554483" y="842010"/>
                  </a:lnTo>
                  <a:lnTo>
                    <a:pt x="554483" y="943356"/>
                  </a:lnTo>
                  <a:lnTo>
                    <a:pt x="178988" y="726186"/>
                  </a:lnTo>
                  <a:cubicBezTo>
                    <a:pt x="153092" y="712470"/>
                    <a:pt x="115771" y="684276"/>
                    <a:pt x="83782" y="639318"/>
                  </a:cubicBezTo>
                  <a:cubicBezTo>
                    <a:pt x="48746" y="589788"/>
                    <a:pt x="24373" y="527304"/>
                    <a:pt x="24373" y="457200"/>
                  </a:cubicBezTo>
                  <a:cubicBezTo>
                    <a:pt x="24373" y="387858"/>
                    <a:pt x="48746" y="352044"/>
                    <a:pt x="83020" y="342138"/>
                  </a:cubicBezTo>
                  <a:cubicBezTo>
                    <a:pt x="115010" y="332994"/>
                    <a:pt x="152331" y="346710"/>
                    <a:pt x="178227" y="361950"/>
                  </a:cubicBezTo>
                  <a:lnTo>
                    <a:pt x="300853" y="432816"/>
                  </a:lnTo>
                  <a:cubicBezTo>
                    <a:pt x="318371" y="442722"/>
                    <a:pt x="332081" y="447294"/>
                    <a:pt x="340459" y="444246"/>
                  </a:cubicBezTo>
                  <a:cubicBezTo>
                    <a:pt x="347314" y="441960"/>
                    <a:pt x="359500" y="432054"/>
                    <a:pt x="359500" y="381000"/>
                  </a:cubicBezTo>
                  <a:cubicBezTo>
                    <a:pt x="359500" y="347472"/>
                    <a:pt x="348837" y="326136"/>
                    <a:pt x="338174" y="310896"/>
                  </a:cubicBezTo>
                  <a:cubicBezTo>
                    <a:pt x="325987" y="294132"/>
                    <a:pt x="309993" y="280416"/>
                    <a:pt x="300091" y="27508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 name="Google Shape;1064;p46">
              <a:extLst>
                <a:ext uri="{FF2B5EF4-FFF2-40B4-BE49-F238E27FC236}">
                  <a16:creationId xmlns:a16="http://schemas.microsoft.com/office/drawing/2014/main" id="{7395DCE7-93EA-4EC7-B0DC-82DE2CAB4E01}"/>
                </a:ext>
              </a:extLst>
            </p:cNvPr>
            <p:cNvSpPr/>
            <p:nvPr/>
          </p:nvSpPr>
          <p:spPr>
            <a:xfrm>
              <a:off x="7031794" y="3311266"/>
              <a:ext cx="22697" cy="34002"/>
            </a:xfrm>
            <a:custGeom>
              <a:avLst/>
              <a:gdLst/>
              <a:ahLst/>
              <a:cxnLst/>
              <a:rect l="l" t="t" r="r" b="b"/>
              <a:pathLst>
                <a:path w="226972" h="340022" extrusionOk="0">
                  <a:moveTo>
                    <a:pt x="226972" y="235543"/>
                  </a:moveTo>
                  <a:cubicBezTo>
                    <a:pt x="226972" y="322411"/>
                    <a:pt x="175942" y="362797"/>
                    <a:pt x="113486" y="326983"/>
                  </a:cubicBezTo>
                  <a:cubicBezTo>
                    <a:pt x="51031" y="291169"/>
                    <a:pt x="0" y="191347"/>
                    <a:pt x="0" y="104479"/>
                  </a:cubicBezTo>
                  <a:cubicBezTo>
                    <a:pt x="0" y="17611"/>
                    <a:pt x="51031" y="-22775"/>
                    <a:pt x="113486" y="13039"/>
                  </a:cubicBezTo>
                  <a:cubicBezTo>
                    <a:pt x="175942" y="49615"/>
                    <a:pt x="226972" y="149437"/>
                    <a:pt x="226972" y="23554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 name="Google Shape;1065;p46">
              <a:extLst>
                <a:ext uri="{FF2B5EF4-FFF2-40B4-BE49-F238E27FC236}">
                  <a16:creationId xmlns:a16="http://schemas.microsoft.com/office/drawing/2014/main" id="{81FEB6D3-8CE8-4333-8288-6D5366B93BB6}"/>
                </a:ext>
              </a:extLst>
            </p:cNvPr>
            <p:cNvSpPr/>
            <p:nvPr/>
          </p:nvSpPr>
          <p:spPr>
            <a:xfrm>
              <a:off x="7091787" y="3394852"/>
              <a:ext cx="22697" cy="34002"/>
            </a:xfrm>
            <a:custGeom>
              <a:avLst/>
              <a:gdLst/>
              <a:ahLst/>
              <a:cxnLst/>
              <a:rect l="l" t="t" r="r" b="b"/>
              <a:pathLst>
                <a:path w="226972" h="340022" extrusionOk="0">
                  <a:moveTo>
                    <a:pt x="226972" y="235543"/>
                  </a:moveTo>
                  <a:cubicBezTo>
                    <a:pt x="226972" y="322411"/>
                    <a:pt x="175942" y="362797"/>
                    <a:pt x="113486" y="326983"/>
                  </a:cubicBezTo>
                  <a:cubicBezTo>
                    <a:pt x="51031" y="291169"/>
                    <a:pt x="0" y="191347"/>
                    <a:pt x="0" y="104479"/>
                  </a:cubicBezTo>
                  <a:cubicBezTo>
                    <a:pt x="0" y="17611"/>
                    <a:pt x="51031" y="-22775"/>
                    <a:pt x="113486" y="13039"/>
                  </a:cubicBezTo>
                  <a:cubicBezTo>
                    <a:pt x="175942" y="49615"/>
                    <a:pt x="226972" y="149437"/>
                    <a:pt x="226972" y="23554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 name="Google Shape;1066;p46">
              <a:extLst>
                <a:ext uri="{FF2B5EF4-FFF2-40B4-BE49-F238E27FC236}">
                  <a16:creationId xmlns:a16="http://schemas.microsoft.com/office/drawing/2014/main" id="{111D068E-F5A4-468C-879D-8963DF1EBAD1}"/>
                </a:ext>
              </a:extLst>
            </p:cNvPr>
            <p:cNvSpPr/>
            <p:nvPr/>
          </p:nvSpPr>
          <p:spPr>
            <a:xfrm>
              <a:off x="7163399" y="3681405"/>
              <a:ext cx="63674" cy="86984"/>
            </a:xfrm>
            <a:custGeom>
              <a:avLst/>
              <a:gdLst/>
              <a:ahLst/>
              <a:cxnLst/>
              <a:rect l="l" t="t" r="r" b="b"/>
              <a:pathLst>
                <a:path w="636741" h="869836" extrusionOk="0">
                  <a:moveTo>
                    <a:pt x="318371" y="11482"/>
                  </a:moveTo>
                  <a:cubicBezTo>
                    <a:pt x="364070" y="38152"/>
                    <a:pt x="400629" y="101398"/>
                    <a:pt x="400629" y="154738"/>
                  </a:cubicBezTo>
                  <a:lnTo>
                    <a:pt x="400629" y="387148"/>
                  </a:lnTo>
                  <a:lnTo>
                    <a:pt x="554483" y="475540"/>
                  </a:lnTo>
                  <a:cubicBezTo>
                    <a:pt x="600182" y="502210"/>
                    <a:pt x="636742" y="565456"/>
                    <a:pt x="636742" y="618796"/>
                  </a:cubicBezTo>
                  <a:cubicBezTo>
                    <a:pt x="636742" y="671374"/>
                    <a:pt x="599421" y="692710"/>
                    <a:pt x="554483" y="666802"/>
                  </a:cubicBezTo>
                  <a:lnTo>
                    <a:pt x="400629" y="578410"/>
                  </a:lnTo>
                  <a:lnTo>
                    <a:pt x="400629" y="810820"/>
                  </a:lnTo>
                  <a:cubicBezTo>
                    <a:pt x="400629" y="863398"/>
                    <a:pt x="363308" y="884734"/>
                    <a:pt x="318371" y="858826"/>
                  </a:cubicBezTo>
                  <a:cubicBezTo>
                    <a:pt x="272672" y="832156"/>
                    <a:pt x="236112" y="768910"/>
                    <a:pt x="236112" y="715570"/>
                  </a:cubicBezTo>
                  <a:lnTo>
                    <a:pt x="236112" y="483160"/>
                  </a:lnTo>
                  <a:lnTo>
                    <a:pt x="82258" y="394768"/>
                  </a:lnTo>
                  <a:cubicBezTo>
                    <a:pt x="36559" y="368098"/>
                    <a:pt x="0" y="304852"/>
                    <a:pt x="0" y="251512"/>
                  </a:cubicBezTo>
                  <a:cubicBezTo>
                    <a:pt x="0" y="198934"/>
                    <a:pt x="37321" y="177598"/>
                    <a:pt x="82258" y="203506"/>
                  </a:cubicBezTo>
                  <a:lnTo>
                    <a:pt x="236112" y="291898"/>
                  </a:lnTo>
                  <a:lnTo>
                    <a:pt x="236112" y="59488"/>
                  </a:lnTo>
                  <a:cubicBezTo>
                    <a:pt x="236112" y="6148"/>
                    <a:pt x="272672" y="-15188"/>
                    <a:pt x="318371" y="11482"/>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4" name="Group 33">
            <a:extLst>
              <a:ext uri="{FF2B5EF4-FFF2-40B4-BE49-F238E27FC236}">
                <a16:creationId xmlns:a16="http://schemas.microsoft.com/office/drawing/2014/main" id="{2E588E95-B22E-4B45-87E2-91741EE77D94}"/>
              </a:ext>
            </a:extLst>
          </p:cNvPr>
          <p:cNvGrpSpPr/>
          <p:nvPr/>
        </p:nvGrpSpPr>
        <p:grpSpPr>
          <a:xfrm>
            <a:off x="0" y="4720876"/>
            <a:ext cx="9144000" cy="333863"/>
            <a:chOff x="0" y="4720876"/>
            <a:chExt cx="9144000" cy="333863"/>
          </a:xfrm>
        </p:grpSpPr>
        <p:cxnSp>
          <p:nvCxnSpPr>
            <p:cNvPr id="35" name="Straight Connector 34">
              <a:extLst>
                <a:ext uri="{FF2B5EF4-FFF2-40B4-BE49-F238E27FC236}">
                  <a16:creationId xmlns:a16="http://schemas.microsoft.com/office/drawing/2014/main" id="{05A4C97E-2A2B-4BF7-BC40-C89AC9BB5FE8}"/>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A958BB0-2944-4CF9-B791-72FB92991F43}"/>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tx1"/>
                  </a:solidFill>
                  <a:latin typeface="Calibri" panose="020F0502020204030204" pitchFamily="34" charset="0"/>
                  <a:cs typeface="Calibri" panose="020F0502020204030204" pitchFamily="34" charset="0"/>
                </a:rPr>
                <a:t>Source :</a:t>
              </a:r>
              <a:r>
                <a:rPr lang="en-GB" sz="1100" dirty="0">
                  <a:solidFill>
                    <a:schemeClr val="tx1"/>
                  </a:solidFill>
                  <a:latin typeface="Calibri" panose="020F0502020204030204" pitchFamily="34" charset="0"/>
                  <a:cs typeface="Calibri" panose="020F0502020204030204" pitchFamily="34" charset="0"/>
                  <a:hlinkClick r:id="rId3"/>
                </a:rPr>
                <a:t>https://www.weblineindia.com/blog/considerations-for-hiring-offshore-net-development-company/</a:t>
              </a:r>
              <a:endParaRPr lang="en-GB" sz="1050" dirty="0">
                <a:solidFill>
                  <a:schemeClr val="tx1"/>
                </a:solidFill>
                <a:latin typeface="Calibri" panose="020F0502020204030204" pitchFamily="34" charset="0"/>
                <a:cs typeface="Calibri" panose="020F0502020204030204" pitchFamily="34" charset="0"/>
              </a:endParaRPr>
            </a:p>
          </p:txBody>
        </p:sp>
        <p:pic>
          <p:nvPicPr>
            <p:cNvPr id="37" name="Graphic 36">
              <a:extLst>
                <a:ext uri="{FF2B5EF4-FFF2-40B4-BE49-F238E27FC236}">
                  <a16:creationId xmlns:a16="http://schemas.microsoft.com/office/drawing/2014/main" id="{75BAE7D5-85B4-46B5-A80F-BFE98BFD3C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258004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855300" y="693119"/>
            <a:ext cx="6631350" cy="860575"/>
          </a:xfrm>
          <a:prstGeom prst="rect">
            <a:avLst/>
          </a:prstGeom>
        </p:spPr>
        <p:txBody>
          <a:bodyPr spcFirstLastPara="1" wrap="square" lIns="0" tIns="0" rIns="0" bIns="0" anchor="b" anchorCtr="0">
            <a:noAutofit/>
          </a:bodyPr>
          <a:lstStyle/>
          <a:p>
            <a:pPr lvl="0"/>
            <a:r>
              <a:rPr lang="en-GB" sz="3200" dirty="0">
                <a:latin typeface="Calibri" panose="020F0502020204030204" pitchFamily="34" charset="0"/>
                <a:cs typeface="Calibri" panose="020F0502020204030204" pitchFamily="34" charset="0"/>
              </a:rPr>
              <a:t>Avoid these blunders when seeking offshore .NET Development</a:t>
            </a:r>
            <a:endParaRPr sz="4000" dirty="0">
              <a:latin typeface="Calibri" panose="020F0502020204030204" pitchFamily="34" charset="0"/>
              <a:cs typeface="Calibri" panose="020F0502020204030204" pitchFamily="34" charset="0"/>
            </a:endParaRPr>
          </a:p>
        </p:txBody>
      </p:sp>
      <p:grpSp>
        <p:nvGrpSpPr>
          <p:cNvPr id="34" name="Grupo 57">
            <a:extLst>
              <a:ext uri="{FF2B5EF4-FFF2-40B4-BE49-F238E27FC236}">
                <a16:creationId xmlns:a16="http://schemas.microsoft.com/office/drawing/2014/main" id="{76173789-4DD2-4DF2-9952-4B3A33431D59}"/>
              </a:ext>
            </a:extLst>
          </p:cNvPr>
          <p:cNvGrpSpPr/>
          <p:nvPr/>
        </p:nvGrpSpPr>
        <p:grpSpPr>
          <a:xfrm>
            <a:off x="5785996" y="1395103"/>
            <a:ext cx="3046932" cy="2869148"/>
            <a:chOff x="5427606" y="1552655"/>
            <a:chExt cx="726137" cy="683768"/>
          </a:xfrm>
        </p:grpSpPr>
        <p:sp>
          <p:nvSpPr>
            <p:cNvPr id="35" name="Google Shape;851;p46">
              <a:extLst>
                <a:ext uri="{FF2B5EF4-FFF2-40B4-BE49-F238E27FC236}">
                  <a16:creationId xmlns:a16="http://schemas.microsoft.com/office/drawing/2014/main" id="{F22F16CD-3815-4CD8-B90B-3C785D3F8BA5}"/>
                </a:ext>
              </a:extLst>
            </p:cNvPr>
            <p:cNvSpPr/>
            <p:nvPr/>
          </p:nvSpPr>
          <p:spPr>
            <a:xfrm>
              <a:off x="5572580" y="1632552"/>
              <a:ext cx="178456" cy="192551"/>
            </a:xfrm>
            <a:custGeom>
              <a:avLst/>
              <a:gdLst/>
              <a:ahLst/>
              <a:cxnLst/>
              <a:rect l="l" t="t" r="r" b="b"/>
              <a:pathLst>
                <a:path w="1784563" h="1925515" extrusionOk="0">
                  <a:moveTo>
                    <a:pt x="1784564" y="1004796"/>
                  </a:moveTo>
                  <a:lnTo>
                    <a:pt x="8243" y="0"/>
                  </a:lnTo>
                  <a:lnTo>
                    <a:pt x="0" y="920719"/>
                  </a:lnTo>
                  <a:lnTo>
                    <a:pt x="1776321" y="1925515"/>
                  </a:lnTo>
                  <a:lnTo>
                    <a:pt x="1784564" y="100479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852;p46">
              <a:extLst>
                <a:ext uri="{FF2B5EF4-FFF2-40B4-BE49-F238E27FC236}">
                  <a16:creationId xmlns:a16="http://schemas.microsoft.com/office/drawing/2014/main" id="{8E8D7BAD-D4EB-431B-A610-D6697873E66A}"/>
                </a:ext>
              </a:extLst>
            </p:cNvPr>
            <p:cNvSpPr/>
            <p:nvPr/>
          </p:nvSpPr>
          <p:spPr>
            <a:xfrm>
              <a:off x="5618439" y="1680309"/>
              <a:ext cx="53496" cy="41296"/>
            </a:xfrm>
            <a:custGeom>
              <a:avLst/>
              <a:gdLst/>
              <a:ahLst/>
              <a:cxnLst/>
              <a:rect l="l" t="t" r="r" b="b"/>
              <a:pathLst>
                <a:path w="534957" h="412963" extrusionOk="0">
                  <a:moveTo>
                    <a:pt x="824" y="0"/>
                  </a:moveTo>
                  <a:lnTo>
                    <a:pt x="534957" y="302510"/>
                  </a:lnTo>
                  <a:lnTo>
                    <a:pt x="534133" y="412964"/>
                  </a:lnTo>
                  <a:lnTo>
                    <a:pt x="0" y="110453"/>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853;p46">
              <a:extLst>
                <a:ext uri="{FF2B5EF4-FFF2-40B4-BE49-F238E27FC236}">
                  <a16:creationId xmlns:a16="http://schemas.microsoft.com/office/drawing/2014/main" id="{4CB46D83-4F43-49B4-82A8-49B3325BC0DA}"/>
                </a:ext>
              </a:extLst>
            </p:cNvPr>
            <p:cNvSpPr/>
            <p:nvPr/>
          </p:nvSpPr>
          <p:spPr>
            <a:xfrm>
              <a:off x="5618275" y="1702420"/>
              <a:ext cx="113833" cy="75586"/>
            </a:xfrm>
            <a:custGeom>
              <a:avLst/>
              <a:gdLst/>
              <a:ahLst/>
              <a:cxnLst/>
              <a:rect l="l" t="t" r="r" b="b"/>
              <a:pathLst>
                <a:path w="1138329" h="755863" extrusionOk="0">
                  <a:moveTo>
                    <a:pt x="824" y="0"/>
                  </a:moveTo>
                  <a:lnTo>
                    <a:pt x="1138329" y="643762"/>
                  </a:lnTo>
                  <a:lnTo>
                    <a:pt x="1137505" y="755864"/>
                  </a:lnTo>
                  <a:lnTo>
                    <a:pt x="0" y="112102"/>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854;p46">
              <a:extLst>
                <a:ext uri="{FF2B5EF4-FFF2-40B4-BE49-F238E27FC236}">
                  <a16:creationId xmlns:a16="http://schemas.microsoft.com/office/drawing/2014/main" id="{B4C324E5-BD37-4D1C-A99F-A13ADA4D3A9E}"/>
                </a:ext>
              </a:extLst>
            </p:cNvPr>
            <p:cNvSpPr/>
            <p:nvPr/>
          </p:nvSpPr>
          <p:spPr>
            <a:xfrm>
              <a:off x="5588934" y="166311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855;p46">
              <a:extLst>
                <a:ext uri="{FF2B5EF4-FFF2-40B4-BE49-F238E27FC236}">
                  <a16:creationId xmlns:a16="http://schemas.microsoft.com/office/drawing/2014/main" id="{23A81449-7D7E-4267-B373-98B9987060AF}"/>
                </a:ext>
              </a:extLst>
            </p:cNvPr>
            <p:cNvSpPr/>
            <p:nvPr/>
          </p:nvSpPr>
          <p:spPr>
            <a:xfrm>
              <a:off x="5975369" y="2043872"/>
              <a:ext cx="178374" cy="192551"/>
            </a:xfrm>
            <a:custGeom>
              <a:avLst/>
              <a:gdLst/>
              <a:ahLst/>
              <a:cxnLst/>
              <a:rect l="l" t="t" r="r" b="b"/>
              <a:pathLst>
                <a:path w="1783739" h="1925515" extrusionOk="0">
                  <a:moveTo>
                    <a:pt x="1783740" y="1004796"/>
                  </a:moveTo>
                  <a:lnTo>
                    <a:pt x="8243" y="0"/>
                  </a:lnTo>
                  <a:lnTo>
                    <a:pt x="0" y="920719"/>
                  </a:lnTo>
                  <a:lnTo>
                    <a:pt x="1776321" y="1925515"/>
                  </a:lnTo>
                  <a:lnTo>
                    <a:pt x="1783740" y="1004796"/>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856;p46">
              <a:extLst>
                <a:ext uri="{FF2B5EF4-FFF2-40B4-BE49-F238E27FC236}">
                  <a16:creationId xmlns:a16="http://schemas.microsoft.com/office/drawing/2014/main" id="{25C16E06-6BBC-4CBE-B213-1190FBB703FD}"/>
                </a:ext>
              </a:extLst>
            </p:cNvPr>
            <p:cNvSpPr/>
            <p:nvPr/>
          </p:nvSpPr>
          <p:spPr>
            <a:xfrm>
              <a:off x="6021228" y="2091629"/>
              <a:ext cx="53496" cy="41296"/>
            </a:xfrm>
            <a:custGeom>
              <a:avLst/>
              <a:gdLst/>
              <a:ahLst/>
              <a:cxnLst/>
              <a:rect l="l" t="t" r="r" b="b"/>
              <a:pathLst>
                <a:path w="534957" h="412963" extrusionOk="0">
                  <a:moveTo>
                    <a:pt x="825" y="0"/>
                  </a:moveTo>
                  <a:lnTo>
                    <a:pt x="534957" y="302510"/>
                  </a:lnTo>
                  <a:lnTo>
                    <a:pt x="534133" y="412964"/>
                  </a:lnTo>
                  <a:lnTo>
                    <a:pt x="0" y="110454"/>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857;p46">
              <a:extLst>
                <a:ext uri="{FF2B5EF4-FFF2-40B4-BE49-F238E27FC236}">
                  <a16:creationId xmlns:a16="http://schemas.microsoft.com/office/drawing/2014/main" id="{2ADA269C-31CB-42A3-8BED-15B0AB7D29E1}"/>
                </a:ext>
              </a:extLst>
            </p:cNvPr>
            <p:cNvSpPr/>
            <p:nvPr/>
          </p:nvSpPr>
          <p:spPr>
            <a:xfrm>
              <a:off x="6021064" y="2113740"/>
              <a:ext cx="113833" cy="75586"/>
            </a:xfrm>
            <a:custGeom>
              <a:avLst/>
              <a:gdLst/>
              <a:ahLst/>
              <a:cxnLst/>
              <a:rect l="l" t="t" r="r" b="b"/>
              <a:pathLst>
                <a:path w="1138329" h="755863" extrusionOk="0">
                  <a:moveTo>
                    <a:pt x="825" y="0"/>
                  </a:moveTo>
                  <a:lnTo>
                    <a:pt x="1138329" y="643762"/>
                  </a:lnTo>
                  <a:lnTo>
                    <a:pt x="1137505" y="755863"/>
                  </a:lnTo>
                  <a:lnTo>
                    <a:pt x="0" y="112102"/>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858;p46">
              <a:extLst>
                <a:ext uri="{FF2B5EF4-FFF2-40B4-BE49-F238E27FC236}">
                  <a16:creationId xmlns:a16="http://schemas.microsoft.com/office/drawing/2014/main" id="{DF19ACBC-02AC-4BB6-A7A0-17BF5A0591F2}"/>
                </a:ext>
              </a:extLst>
            </p:cNvPr>
            <p:cNvSpPr/>
            <p:nvPr/>
          </p:nvSpPr>
          <p:spPr>
            <a:xfrm>
              <a:off x="5991723" y="207443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859;p46">
              <a:extLst>
                <a:ext uri="{FF2B5EF4-FFF2-40B4-BE49-F238E27FC236}">
                  <a16:creationId xmlns:a16="http://schemas.microsoft.com/office/drawing/2014/main" id="{C6A641C3-C260-47A5-9FFE-665604C342A1}"/>
                </a:ext>
              </a:extLst>
            </p:cNvPr>
            <p:cNvSpPr/>
            <p:nvPr/>
          </p:nvSpPr>
          <p:spPr>
            <a:xfrm>
              <a:off x="5805575" y="1552655"/>
              <a:ext cx="281739" cy="470993"/>
            </a:xfrm>
            <a:custGeom>
              <a:avLst/>
              <a:gdLst/>
              <a:ahLst/>
              <a:cxnLst/>
              <a:rect l="l" t="t" r="r" b="b"/>
              <a:pathLst>
                <a:path w="2817385" h="4709929" extrusionOk="0">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860;p46">
              <a:extLst>
                <a:ext uri="{FF2B5EF4-FFF2-40B4-BE49-F238E27FC236}">
                  <a16:creationId xmlns:a16="http://schemas.microsoft.com/office/drawing/2014/main" id="{2410F5DF-F077-4907-AF60-D0287AFD13A1}"/>
                </a:ext>
              </a:extLst>
            </p:cNvPr>
            <p:cNvSpPr/>
            <p:nvPr/>
          </p:nvSpPr>
          <p:spPr>
            <a:xfrm>
              <a:off x="5764811" y="1579780"/>
              <a:ext cx="281738" cy="470993"/>
            </a:xfrm>
            <a:custGeom>
              <a:avLst/>
              <a:gdLst/>
              <a:ahLst/>
              <a:cxnLst/>
              <a:rect l="l" t="t" r="r" b="b"/>
              <a:pathLst>
                <a:path w="2817384" h="4709929" extrusionOk="0">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861;p46">
              <a:extLst>
                <a:ext uri="{FF2B5EF4-FFF2-40B4-BE49-F238E27FC236}">
                  <a16:creationId xmlns:a16="http://schemas.microsoft.com/office/drawing/2014/main" id="{5338A630-D49C-4A83-B20A-B838CC1E21E2}"/>
                </a:ext>
              </a:extLst>
            </p:cNvPr>
            <p:cNvSpPr/>
            <p:nvPr/>
          </p:nvSpPr>
          <p:spPr>
            <a:xfrm>
              <a:off x="5901978" y="1583397"/>
              <a:ext cx="144249" cy="467284"/>
            </a:xfrm>
            <a:custGeom>
              <a:avLst/>
              <a:gdLst/>
              <a:ahLst/>
              <a:cxnLst/>
              <a:rect l="l" t="t" r="r" b="b"/>
              <a:pathLst>
                <a:path w="1442487" h="4672836" extrusionOk="0">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862;p46">
              <a:extLst>
                <a:ext uri="{FF2B5EF4-FFF2-40B4-BE49-F238E27FC236}">
                  <a16:creationId xmlns:a16="http://schemas.microsoft.com/office/drawing/2014/main" id="{E1052A0F-9739-498B-8187-746E8EBFD4A2}"/>
                </a:ext>
              </a:extLst>
            </p:cNvPr>
            <p:cNvSpPr/>
            <p:nvPr/>
          </p:nvSpPr>
          <p:spPr>
            <a:xfrm>
              <a:off x="5727992" y="1830649"/>
              <a:ext cx="165515" cy="394994"/>
            </a:xfrm>
            <a:custGeom>
              <a:avLst/>
              <a:gdLst/>
              <a:ahLst/>
              <a:cxnLst/>
              <a:rect l="l" t="t" r="r" b="b"/>
              <a:pathLst>
                <a:path w="1655151" h="3949944" extrusionOk="0">
                  <a:moveTo>
                    <a:pt x="0" y="0"/>
                  </a:moveTo>
                  <a:lnTo>
                    <a:pt x="1654328" y="910828"/>
                  </a:lnTo>
                  <a:lnTo>
                    <a:pt x="1655152" y="3949944"/>
                  </a:lnTo>
                  <a:lnTo>
                    <a:pt x="824" y="3039940"/>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863;p46">
              <a:extLst>
                <a:ext uri="{FF2B5EF4-FFF2-40B4-BE49-F238E27FC236}">
                  <a16:creationId xmlns:a16="http://schemas.microsoft.com/office/drawing/2014/main" id="{AF203EED-9285-4538-AB1F-0B52CCACAED1}"/>
                </a:ext>
              </a:extLst>
            </p:cNvPr>
            <p:cNvSpPr/>
            <p:nvPr/>
          </p:nvSpPr>
          <p:spPr>
            <a:xfrm>
              <a:off x="5749360" y="2007787"/>
              <a:ext cx="125043" cy="177632"/>
            </a:xfrm>
            <a:custGeom>
              <a:avLst/>
              <a:gdLst/>
              <a:ahLst/>
              <a:cxnLst/>
              <a:rect l="l" t="t" r="r" b="b"/>
              <a:pathLst>
                <a:path w="1250431" h="1776320" extrusionOk="0">
                  <a:moveTo>
                    <a:pt x="0" y="0"/>
                  </a:moveTo>
                  <a:lnTo>
                    <a:pt x="1247134" y="686624"/>
                  </a:lnTo>
                  <a:lnTo>
                    <a:pt x="1250431" y="1776321"/>
                  </a:lnTo>
                  <a:lnTo>
                    <a:pt x="3297" y="108969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864;p46">
              <a:extLst>
                <a:ext uri="{FF2B5EF4-FFF2-40B4-BE49-F238E27FC236}">
                  <a16:creationId xmlns:a16="http://schemas.microsoft.com/office/drawing/2014/main" id="{C530FFF8-55C2-4F24-A4F4-FB50A97D9DF6}"/>
                </a:ext>
              </a:extLst>
            </p:cNvPr>
            <p:cNvSpPr/>
            <p:nvPr/>
          </p:nvSpPr>
          <p:spPr>
            <a:xfrm>
              <a:off x="5751579" y="1935452"/>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865;p46">
              <a:extLst>
                <a:ext uri="{FF2B5EF4-FFF2-40B4-BE49-F238E27FC236}">
                  <a16:creationId xmlns:a16="http://schemas.microsoft.com/office/drawing/2014/main" id="{EC0786FA-9A67-4F9C-9713-7C9ED2A34588}"/>
                </a:ext>
              </a:extLst>
            </p:cNvPr>
            <p:cNvSpPr/>
            <p:nvPr/>
          </p:nvSpPr>
          <p:spPr>
            <a:xfrm>
              <a:off x="5751826" y="1957646"/>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866;p46">
              <a:extLst>
                <a:ext uri="{FF2B5EF4-FFF2-40B4-BE49-F238E27FC236}">
                  <a16:creationId xmlns:a16="http://schemas.microsoft.com/office/drawing/2014/main" id="{C616A567-8251-4BA3-BCEF-6E1F67AD05F0}"/>
                </a:ext>
              </a:extLst>
            </p:cNvPr>
            <p:cNvSpPr/>
            <p:nvPr/>
          </p:nvSpPr>
          <p:spPr>
            <a:xfrm>
              <a:off x="5751744" y="1979017"/>
              <a:ext cx="109464" cy="71465"/>
            </a:xfrm>
            <a:custGeom>
              <a:avLst/>
              <a:gdLst/>
              <a:ahLst/>
              <a:cxnLst/>
              <a:rect l="l" t="t" r="r" b="b"/>
              <a:pathLst>
                <a:path w="1094642" h="714649" extrusionOk="0">
                  <a:moveTo>
                    <a:pt x="0" y="0"/>
                  </a:moveTo>
                  <a:lnTo>
                    <a:pt x="1094643" y="602548"/>
                  </a:lnTo>
                  <a:lnTo>
                    <a:pt x="1094643" y="714650"/>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867;p46">
              <a:extLst>
                <a:ext uri="{FF2B5EF4-FFF2-40B4-BE49-F238E27FC236}">
                  <a16:creationId xmlns:a16="http://schemas.microsoft.com/office/drawing/2014/main" id="{1010629A-83B2-468D-B971-343D290D2860}"/>
                </a:ext>
              </a:extLst>
            </p:cNvPr>
            <p:cNvSpPr/>
            <p:nvPr/>
          </p:nvSpPr>
          <p:spPr>
            <a:xfrm>
              <a:off x="5727992" y="1830649"/>
              <a:ext cx="165598" cy="143589"/>
            </a:xfrm>
            <a:custGeom>
              <a:avLst/>
              <a:gdLst/>
              <a:ahLst/>
              <a:cxnLst/>
              <a:rect l="l" t="t" r="r" b="b"/>
              <a:pathLst>
                <a:path w="1655976" h="1435893" extrusionOk="0">
                  <a:moveTo>
                    <a:pt x="0" y="0"/>
                  </a:moveTo>
                  <a:lnTo>
                    <a:pt x="1654328" y="910828"/>
                  </a:lnTo>
                  <a:lnTo>
                    <a:pt x="1655976" y="1435894"/>
                  </a:lnTo>
                  <a:lnTo>
                    <a:pt x="824" y="5258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868;p46">
              <a:extLst>
                <a:ext uri="{FF2B5EF4-FFF2-40B4-BE49-F238E27FC236}">
                  <a16:creationId xmlns:a16="http://schemas.microsoft.com/office/drawing/2014/main" id="{0D9F5314-2E24-4BB3-BA99-FD06289C3E82}"/>
                </a:ext>
              </a:extLst>
            </p:cNvPr>
            <p:cNvSpPr/>
            <p:nvPr/>
          </p:nvSpPr>
          <p:spPr>
            <a:xfrm>
              <a:off x="5748292" y="1858619"/>
              <a:ext cx="21019" cy="31031"/>
            </a:xfrm>
            <a:custGeom>
              <a:avLst/>
              <a:gdLst/>
              <a:ahLst/>
              <a:cxnLst/>
              <a:rect l="l" t="t" r="r" b="b"/>
              <a:pathLst>
                <a:path w="210191" h="310309" extrusionOk="0">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869;p46">
              <a:extLst>
                <a:ext uri="{FF2B5EF4-FFF2-40B4-BE49-F238E27FC236}">
                  <a16:creationId xmlns:a16="http://schemas.microsoft.com/office/drawing/2014/main" id="{4C28DF42-F3A0-4415-88A4-C2CE651352AB}"/>
                </a:ext>
              </a:extLst>
            </p:cNvPr>
            <p:cNvSpPr/>
            <p:nvPr/>
          </p:nvSpPr>
          <p:spPr>
            <a:xfrm>
              <a:off x="5825792" y="1961756"/>
              <a:ext cx="112349" cy="106909"/>
            </a:xfrm>
            <a:custGeom>
              <a:avLst/>
              <a:gdLst/>
              <a:ahLst/>
              <a:cxnLst/>
              <a:rect l="l" t="t" r="r" b="b"/>
              <a:pathLst>
                <a:path w="1123491" h="1069089" extrusionOk="0">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870;p46">
              <a:extLst>
                <a:ext uri="{FF2B5EF4-FFF2-40B4-BE49-F238E27FC236}">
                  <a16:creationId xmlns:a16="http://schemas.microsoft.com/office/drawing/2014/main" id="{997715C2-B982-4F81-B888-9835FF20642F}"/>
                </a:ext>
              </a:extLst>
            </p:cNvPr>
            <p:cNvSpPr/>
            <p:nvPr/>
          </p:nvSpPr>
          <p:spPr>
            <a:xfrm>
              <a:off x="5453658" y="1675459"/>
              <a:ext cx="245388" cy="288992"/>
            </a:xfrm>
            <a:custGeom>
              <a:avLst/>
              <a:gdLst/>
              <a:ahLst/>
              <a:cxnLst/>
              <a:rect l="l" t="t" r="r" b="b"/>
              <a:pathLst>
                <a:path w="2453878" h="2889921" extrusionOk="0">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871;p46">
              <a:extLst>
                <a:ext uri="{FF2B5EF4-FFF2-40B4-BE49-F238E27FC236}">
                  <a16:creationId xmlns:a16="http://schemas.microsoft.com/office/drawing/2014/main" id="{6E42CCC3-0F08-4238-99FE-62A278F3E24E}"/>
                </a:ext>
              </a:extLst>
            </p:cNvPr>
            <p:cNvSpPr/>
            <p:nvPr/>
          </p:nvSpPr>
          <p:spPr>
            <a:xfrm>
              <a:off x="5427606" y="1690501"/>
              <a:ext cx="92567" cy="88115"/>
            </a:xfrm>
            <a:custGeom>
              <a:avLst/>
              <a:gdLst/>
              <a:ahLst/>
              <a:cxnLst/>
              <a:rect l="l" t="t" r="r" b="b"/>
              <a:pathLst>
                <a:path w="925665" h="881154" extrusionOk="0">
                  <a:moveTo>
                    <a:pt x="0" y="347021"/>
                  </a:moveTo>
                  <a:lnTo>
                    <a:pt x="0" y="0"/>
                  </a:lnTo>
                  <a:lnTo>
                    <a:pt x="925665" y="534133"/>
                  </a:lnTo>
                  <a:lnTo>
                    <a:pt x="925665" y="881154"/>
                  </a:lnTo>
                  <a:lnTo>
                    <a:pt x="0" y="34702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872;p46">
              <a:extLst>
                <a:ext uri="{FF2B5EF4-FFF2-40B4-BE49-F238E27FC236}">
                  <a16:creationId xmlns:a16="http://schemas.microsoft.com/office/drawing/2014/main" id="{E347F2CF-A4F6-45E6-B048-1EAA8316770B}"/>
                </a:ext>
              </a:extLst>
            </p:cNvPr>
            <p:cNvSpPr/>
            <p:nvPr/>
          </p:nvSpPr>
          <p:spPr>
            <a:xfrm>
              <a:off x="5581785" y="1780426"/>
              <a:ext cx="53743" cy="42203"/>
            </a:xfrm>
            <a:custGeom>
              <a:avLst/>
              <a:gdLst/>
              <a:ahLst/>
              <a:cxnLst/>
              <a:rect l="l" t="t" r="r" b="b"/>
              <a:pathLst>
                <a:path w="537429" h="422030" extrusionOk="0">
                  <a:moveTo>
                    <a:pt x="537430" y="309929"/>
                  </a:moveTo>
                  <a:lnTo>
                    <a:pt x="0" y="0"/>
                  </a:lnTo>
                  <a:lnTo>
                    <a:pt x="0" y="112102"/>
                  </a:lnTo>
                  <a:lnTo>
                    <a:pt x="537430" y="422031"/>
                  </a:lnTo>
                  <a:lnTo>
                    <a:pt x="537430" y="309929"/>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873;p46">
              <a:extLst>
                <a:ext uri="{FF2B5EF4-FFF2-40B4-BE49-F238E27FC236}">
                  <a16:creationId xmlns:a16="http://schemas.microsoft.com/office/drawing/2014/main" id="{C0CC8E22-AF7C-4835-9D98-84BFA0D23945}"/>
                </a:ext>
              </a:extLst>
            </p:cNvPr>
            <p:cNvSpPr/>
            <p:nvPr/>
          </p:nvSpPr>
          <p:spPr>
            <a:xfrm>
              <a:off x="5532063" y="1774179"/>
              <a:ext cx="103612" cy="70970"/>
            </a:xfrm>
            <a:custGeom>
              <a:avLst/>
              <a:gdLst/>
              <a:ahLst/>
              <a:cxnLst/>
              <a:rect l="l" t="t" r="r" b="b"/>
              <a:pathLst>
                <a:path w="1036118" h="709704" extrusionOk="0">
                  <a:moveTo>
                    <a:pt x="1036119" y="597602"/>
                  </a:moveTo>
                  <a:lnTo>
                    <a:pt x="0" y="0"/>
                  </a:lnTo>
                  <a:lnTo>
                    <a:pt x="0" y="112102"/>
                  </a:lnTo>
                  <a:lnTo>
                    <a:pt x="1036119" y="709704"/>
                  </a:lnTo>
                  <a:lnTo>
                    <a:pt x="1036119" y="59760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 name="Google Shape;874;p46">
              <a:extLst>
                <a:ext uri="{FF2B5EF4-FFF2-40B4-BE49-F238E27FC236}">
                  <a16:creationId xmlns:a16="http://schemas.microsoft.com/office/drawing/2014/main" id="{5EE7B6B3-CB03-459A-A219-D9B5C73077C1}"/>
                </a:ext>
              </a:extLst>
            </p:cNvPr>
            <p:cNvSpPr/>
            <p:nvPr/>
          </p:nvSpPr>
          <p:spPr>
            <a:xfrm>
              <a:off x="5510202" y="1783879"/>
              <a:ext cx="125538" cy="83664"/>
            </a:xfrm>
            <a:custGeom>
              <a:avLst/>
              <a:gdLst/>
              <a:ahLst/>
              <a:cxnLst/>
              <a:rect l="l" t="t" r="r" b="b"/>
              <a:pathLst>
                <a:path w="1255376" h="836643" extrusionOk="0">
                  <a:moveTo>
                    <a:pt x="1255377" y="724541"/>
                  </a:moveTo>
                  <a:lnTo>
                    <a:pt x="0" y="0"/>
                  </a:lnTo>
                  <a:lnTo>
                    <a:pt x="0" y="112102"/>
                  </a:lnTo>
                  <a:lnTo>
                    <a:pt x="1255377" y="836643"/>
                  </a:lnTo>
                  <a:lnTo>
                    <a:pt x="1255377" y="72454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875;p46">
              <a:extLst>
                <a:ext uri="{FF2B5EF4-FFF2-40B4-BE49-F238E27FC236}">
                  <a16:creationId xmlns:a16="http://schemas.microsoft.com/office/drawing/2014/main" id="{FE1E0640-07AB-42CE-A1BB-7A4F826D8854}"/>
                </a:ext>
              </a:extLst>
            </p:cNvPr>
            <p:cNvSpPr/>
            <p:nvPr/>
          </p:nvSpPr>
          <p:spPr>
            <a:xfrm>
              <a:off x="5648519" y="1818004"/>
              <a:ext cx="27861" cy="41435"/>
            </a:xfrm>
            <a:custGeom>
              <a:avLst/>
              <a:gdLst/>
              <a:ahLst/>
              <a:cxnLst/>
              <a:rect l="l" t="t" r="r" b="b"/>
              <a:pathLst>
                <a:path w="278606" h="414354" extrusionOk="0">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876;p46">
              <a:extLst>
                <a:ext uri="{FF2B5EF4-FFF2-40B4-BE49-F238E27FC236}">
                  <a16:creationId xmlns:a16="http://schemas.microsoft.com/office/drawing/2014/main" id="{306E94C2-B645-41CC-A3D5-7FAB941A8C28}"/>
                </a:ext>
              </a:extLst>
            </p:cNvPr>
            <p:cNvSpPr/>
            <p:nvPr/>
          </p:nvSpPr>
          <p:spPr>
            <a:xfrm>
              <a:off x="5585154" y="1946757"/>
              <a:ext cx="68910" cy="93879"/>
            </a:xfrm>
            <a:custGeom>
              <a:avLst/>
              <a:gdLst/>
              <a:ahLst/>
              <a:cxnLst/>
              <a:rect l="l" t="t" r="r" b="b"/>
              <a:pathLst>
                <a:path w="689097" h="938791" extrusionOk="0">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8CFFE3C4-9939-48E6-B1D1-97998DF2E29D}"/>
              </a:ext>
            </a:extLst>
          </p:cNvPr>
          <p:cNvSpPr/>
          <p:nvPr/>
        </p:nvSpPr>
        <p:spPr>
          <a:xfrm>
            <a:off x="790842" y="1730358"/>
            <a:ext cx="4386137" cy="369332"/>
          </a:xfrm>
          <a:prstGeom prst="rect">
            <a:avLst/>
          </a:prstGeom>
        </p:spPr>
        <p:txBody>
          <a:bodyPr wrap="none">
            <a:spAutoFit/>
          </a:bodyPr>
          <a:lstStyle/>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The transition to the new model is abrupt</a:t>
            </a:r>
          </a:p>
        </p:txBody>
      </p:sp>
      <p:sp>
        <p:nvSpPr>
          <p:cNvPr id="61" name="Rectangle 60">
            <a:extLst>
              <a:ext uri="{FF2B5EF4-FFF2-40B4-BE49-F238E27FC236}">
                <a16:creationId xmlns:a16="http://schemas.microsoft.com/office/drawing/2014/main" id="{77D102AD-49D8-4620-BA7D-C7143C51D00C}"/>
              </a:ext>
            </a:extLst>
          </p:cNvPr>
          <p:cNvSpPr/>
          <p:nvPr/>
        </p:nvSpPr>
        <p:spPr>
          <a:xfrm>
            <a:off x="1101216" y="2168109"/>
            <a:ext cx="4577898" cy="954107"/>
          </a:xfrm>
          <a:prstGeom prst="rect">
            <a:avLst/>
          </a:prstGeom>
        </p:spPr>
        <p:txBody>
          <a:bodyPr wrap="square">
            <a:spAutoFit/>
          </a:bodyPr>
          <a:lstStyle/>
          <a:p>
            <a:pPr>
              <a:buClr>
                <a:schemeClr val="tx1"/>
              </a:buClr>
            </a:pPr>
            <a:r>
              <a:rPr lang="en-GB" dirty="0">
                <a:solidFill>
                  <a:schemeClr val="tx1"/>
                </a:solidFill>
                <a:latin typeface="Calibri" panose="020F0502020204030204" pitchFamily="34" charset="0"/>
                <a:cs typeface="Calibri" panose="020F0502020204030204" pitchFamily="34" charset="0"/>
              </a:rPr>
              <a:t>When cost savings are the primary motivator, a common mistake that newcomers make is jumping right into the deep end. A fast change may result in potentially costly complications over time.</a:t>
            </a:r>
            <a:endParaRPr lang="en-GB" sz="1800" dirty="0">
              <a:solidFill>
                <a:schemeClr val="tx1"/>
              </a:solidFill>
              <a:latin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9B842F9B-E8D8-4C9A-A771-CD2F990D9211}"/>
              </a:ext>
            </a:extLst>
          </p:cNvPr>
          <p:cNvSpPr/>
          <p:nvPr/>
        </p:nvSpPr>
        <p:spPr>
          <a:xfrm>
            <a:off x="795015" y="3258046"/>
            <a:ext cx="3300904" cy="369332"/>
          </a:xfrm>
          <a:prstGeom prst="rect">
            <a:avLst/>
          </a:prstGeom>
        </p:spPr>
        <p:txBody>
          <a:bodyPr wrap="none">
            <a:spAutoFit/>
          </a:bodyPr>
          <a:lstStyle/>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Incorrect outsourcing location</a:t>
            </a:r>
            <a:endParaRPr lang="en-GB" sz="2400" dirty="0">
              <a:solidFill>
                <a:schemeClr val="tx1"/>
              </a:solidFill>
              <a:latin typeface="Calibri" panose="020F0502020204030204" pitchFamily="34" charset="0"/>
              <a:cs typeface="Calibri" panose="020F0502020204030204" pitchFamily="34" charset="0"/>
            </a:endParaRPr>
          </a:p>
        </p:txBody>
      </p:sp>
      <p:sp>
        <p:nvSpPr>
          <p:cNvPr id="63" name="Rectangle 62">
            <a:extLst>
              <a:ext uri="{FF2B5EF4-FFF2-40B4-BE49-F238E27FC236}">
                <a16:creationId xmlns:a16="http://schemas.microsoft.com/office/drawing/2014/main" id="{0C4D97C8-5AAD-4397-BC60-380AE3A06B40}"/>
              </a:ext>
            </a:extLst>
          </p:cNvPr>
          <p:cNvSpPr/>
          <p:nvPr/>
        </p:nvSpPr>
        <p:spPr>
          <a:xfrm>
            <a:off x="1105389" y="3695797"/>
            <a:ext cx="5940704" cy="954107"/>
          </a:xfrm>
          <a:prstGeom prst="rect">
            <a:avLst/>
          </a:prstGeom>
        </p:spPr>
        <p:txBody>
          <a:bodyPr wrap="square">
            <a:spAutoFit/>
          </a:bodyPr>
          <a:lstStyle/>
          <a:p>
            <a:pPr>
              <a:buClr>
                <a:schemeClr val="tx1"/>
              </a:buClr>
            </a:pPr>
            <a:r>
              <a:rPr lang="en-GB" dirty="0">
                <a:solidFill>
                  <a:schemeClr val="tx1"/>
                </a:solidFill>
                <a:latin typeface="Calibri" panose="020F0502020204030204" pitchFamily="34" charset="0"/>
                <a:cs typeface="Calibri" panose="020F0502020204030204" pitchFamily="34" charset="0"/>
              </a:rPr>
              <a:t>Assume you follow the trends or your partner’s suggestion &amp; choose a destination that is appealing in terms of pricing and closeness. In this situation, a larger time difference and deliverables of required quality standards can be found as a compromise.</a:t>
            </a:r>
            <a:endParaRPr lang="en-GB" sz="1800" dirty="0">
              <a:solidFill>
                <a:schemeClr val="tx1"/>
              </a:solidFill>
              <a:latin typeface="Calibri" panose="020F0502020204030204" pitchFamily="34" charset="0"/>
              <a:cs typeface="Calibri" panose="020F0502020204030204" pitchFamily="34" charset="0"/>
            </a:endParaRPr>
          </a:p>
        </p:txBody>
      </p:sp>
      <p:grpSp>
        <p:nvGrpSpPr>
          <p:cNvPr id="64" name="Group 63">
            <a:extLst>
              <a:ext uri="{FF2B5EF4-FFF2-40B4-BE49-F238E27FC236}">
                <a16:creationId xmlns:a16="http://schemas.microsoft.com/office/drawing/2014/main" id="{C126BA33-1112-441F-B043-5BF08D790229}"/>
              </a:ext>
            </a:extLst>
          </p:cNvPr>
          <p:cNvGrpSpPr/>
          <p:nvPr/>
        </p:nvGrpSpPr>
        <p:grpSpPr>
          <a:xfrm>
            <a:off x="0" y="4720876"/>
            <a:ext cx="9144000" cy="333863"/>
            <a:chOff x="0" y="4720876"/>
            <a:chExt cx="9144000" cy="333863"/>
          </a:xfrm>
        </p:grpSpPr>
        <p:cxnSp>
          <p:nvCxnSpPr>
            <p:cNvPr id="65" name="Straight Connector 64">
              <a:extLst>
                <a:ext uri="{FF2B5EF4-FFF2-40B4-BE49-F238E27FC236}">
                  <a16:creationId xmlns:a16="http://schemas.microsoft.com/office/drawing/2014/main" id="{BE7ACF7F-8460-46BB-ABDF-570CA1E318A1}"/>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97B8264-B88C-4FCC-9680-15C9B53A8EB2}"/>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tx1"/>
                  </a:solidFill>
                  <a:latin typeface="Calibri" panose="020F0502020204030204" pitchFamily="34" charset="0"/>
                  <a:cs typeface="Calibri" panose="020F0502020204030204" pitchFamily="34" charset="0"/>
                </a:rPr>
                <a:t>Source :</a:t>
              </a:r>
              <a:r>
                <a:rPr lang="en-GB" sz="1100" dirty="0">
                  <a:solidFill>
                    <a:schemeClr val="tx1"/>
                  </a:solidFill>
                  <a:latin typeface="Calibri" panose="020F0502020204030204" pitchFamily="34" charset="0"/>
                  <a:cs typeface="Calibri" panose="020F0502020204030204" pitchFamily="34" charset="0"/>
                  <a:hlinkClick r:id="rId3"/>
                </a:rPr>
                <a:t>https://www.weblineindia.com/blog/considerations-for-hiring-offshore-net-development-company/</a:t>
              </a:r>
              <a:endParaRPr lang="en-GB" sz="1050" dirty="0">
                <a:solidFill>
                  <a:schemeClr val="tx1"/>
                </a:solidFill>
                <a:latin typeface="Calibri" panose="020F0502020204030204" pitchFamily="34" charset="0"/>
                <a:cs typeface="Calibri" panose="020F0502020204030204" pitchFamily="34" charset="0"/>
              </a:endParaRPr>
            </a:p>
          </p:txBody>
        </p:sp>
        <p:pic>
          <p:nvPicPr>
            <p:cNvPr id="67" name="Graphic 66">
              <a:extLst>
                <a:ext uri="{FF2B5EF4-FFF2-40B4-BE49-F238E27FC236}">
                  <a16:creationId xmlns:a16="http://schemas.microsoft.com/office/drawing/2014/main" id="{140A9E35-733D-4AA1-A9B1-FA0CE27739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182359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855300" y="693119"/>
            <a:ext cx="6631350" cy="860575"/>
          </a:xfrm>
          <a:prstGeom prst="rect">
            <a:avLst/>
          </a:prstGeom>
        </p:spPr>
        <p:txBody>
          <a:bodyPr spcFirstLastPara="1" wrap="square" lIns="0" tIns="0" rIns="0" bIns="0" anchor="b" anchorCtr="0">
            <a:noAutofit/>
          </a:bodyPr>
          <a:lstStyle/>
          <a:p>
            <a:pPr lvl="0"/>
            <a:r>
              <a:rPr lang="en-GB" sz="3200" dirty="0">
                <a:latin typeface="Calibri" panose="020F0502020204030204" pitchFamily="34" charset="0"/>
                <a:cs typeface="Calibri" panose="020F0502020204030204" pitchFamily="34" charset="0"/>
              </a:rPr>
              <a:t>Avoid these blunders when seeking offshore .NET Development</a:t>
            </a:r>
            <a:endParaRPr sz="4000" dirty="0">
              <a:latin typeface="Calibri" panose="020F0502020204030204" pitchFamily="34" charset="0"/>
              <a:cs typeface="Calibri" panose="020F0502020204030204" pitchFamily="34" charset="0"/>
            </a:endParaRPr>
          </a:p>
        </p:txBody>
      </p:sp>
      <p:grpSp>
        <p:nvGrpSpPr>
          <p:cNvPr id="34" name="Grupo 57">
            <a:extLst>
              <a:ext uri="{FF2B5EF4-FFF2-40B4-BE49-F238E27FC236}">
                <a16:creationId xmlns:a16="http://schemas.microsoft.com/office/drawing/2014/main" id="{76173789-4DD2-4DF2-9952-4B3A33431D59}"/>
              </a:ext>
            </a:extLst>
          </p:cNvPr>
          <p:cNvGrpSpPr/>
          <p:nvPr/>
        </p:nvGrpSpPr>
        <p:grpSpPr>
          <a:xfrm>
            <a:off x="5785996" y="1395103"/>
            <a:ext cx="3046932" cy="2869148"/>
            <a:chOff x="5427606" y="1552655"/>
            <a:chExt cx="726137" cy="683768"/>
          </a:xfrm>
        </p:grpSpPr>
        <p:sp>
          <p:nvSpPr>
            <p:cNvPr id="35" name="Google Shape;851;p46">
              <a:extLst>
                <a:ext uri="{FF2B5EF4-FFF2-40B4-BE49-F238E27FC236}">
                  <a16:creationId xmlns:a16="http://schemas.microsoft.com/office/drawing/2014/main" id="{F22F16CD-3815-4CD8-B90B-3C785D3F8BA5}"/>
                </a:ext>
              </a:extLst>
            </p:cNvPr>
            <p:cNvSpPr/>
            <p:nvPr/>
          </p:nvSpPr>
          <p:spPr>
            <a:xfrm>
              <a:off x="5572580" y="1632552"/>
              <a:ext cx="178456" cy="192551"/>
            </a:xfrm>
            <a:custGeom>
              <a:avLst/>
              <a:gdLst/>
              <a:ahLst/>
              <a:cxnLst/>
              <a:rect l="l" t="t" r="r" b="b"/>
              <a:pathLst>
                <a:path w="1784563" h="1925515" extrusionOk="0">
                  <a:moveTo>
                    <a:pt x="1784564" y="1004796"/>
                  </a:moveTo>
                  <a:lnTo>
                    <a:pt x="8243" y="0"/>
                  </a:lnTo>
                  <a:lnTo>
                    <a:pt x="0" y="920719"/>
                  </a:lnTo>
                  <a:lnTo>
                    <a:pt x="1776321" y="1925515"/>
                  </a:lnTo>
                  <a:lnTo>
                    <a:pt x="1784564" y="100479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852;p46">
              <a:extLst>
                <a:ext uri="{FF2B5EF4-FFF2-40B4-BE49-F238E27FC236}">
                  <a16:creationId xmlns:a16="http://schemas.microsoft.com/office/drawing/2014/main" id="{8E8D7BAD-D4EB-431B-A610-D6697873E66A}"/>
                </a:ext>
              </a:extLst>
            </p:cNvPr>
            <p:cNvSpPr/>
            <p:nvPr/>
          </p:nvSpPr>
          <p:spPr>
            <a:xfrm>
              <a:off x="5618439" y="1680309"/>
              <a:ext cx="53496" cy="41296"/>
            </a:xfrm>
            <a:custGeom>
              <a:avLst/>
              <a:gdLst/>
              <a:ahLst/>
              <a:cxnLst/>
              <a:rect l="l" t="t" r="r" b="b"/>
              <a:pathLst>
                <a:path w="534957" h="412963" extrusionOk="0">
                  <a:moveTo>
                    <a:pt x="824" y="0"/>
                  </a:moveTo>
                  <a:lnTo>
                    <a:pt x="534957" y="302510"/>
                  </a:lnTo>
                  <a:lnTo>
                    <a:pt x="534133" y="412964"/>
                  </a:lnTo>
                  <a:lnTo>
                    <a:pt x="0" y="110453"/>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853;p46">
              <a:extLst>
                <a:ext uri="{FF2B5EF4-FFF2-40B4-BE49-F238E27FC236}">
                  <a16:creationId xmlns:a16="http://schemas.microsoft.com/office/drawing/2014/main" id="{4CB46D83-4F43-49B4-82A8-49B3325BC0DA}"/>
                </a:ext>
              </a:extLst>
            </p:cNvPr>
            <p:cNvSpPr/>
            <p:nvPr/>
          </p:nvSpPr>
          <p:spPr>
            <a:xfrm>
              <a:off x="5618275" y="1702420"/>
              <a:ext cx="113833" cy="75586"/>
            </a:xfrm>
            <a:custGeom>
              <a:avLst/>
              <a:gdLst/>
              <a:ahLst/>
              <a:cxnLst/>
              <a:rect l="l" t="t" r="r" b="b"/>
              <a:pathLst>
                <a:path w="1138329" h="755863" extrusionOk="0">
                  <a:moveTo>
                    <a:pt x="824" y="0"/>
                  </a:moveTo>
                  <a:lnTo>
                    <a:pt x="1138329" y="643762"/>
                  </a:lnTo>
                  <a:lnTo>
                    <a:pt x="1137505" y="755864"/>
                  </a:lnTo>
                  <a:lnTo>
                    <a:pt x="0" y="112102"/>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854;p46">
              <a:extLst>
                <a:ext uri="{FF2B5EF4-FFF2-40B4-BE49-F238E27FC236}">
                  <a16:creationId xmlns:a16="http://schemas.microsoft.com/office/drawing/2014/main" id="{B4C324E5-BD37-4D1C-A99F-A13ADA4D3A9E}"/>
                </a:ext>
              </a:extLst>
            </p:cNvPr>
            <p:cNvSpPr/>
            <p:nvPr/>
          </p:nvSpPr>
          <p:spPr>
            <a:xfrm>
              <a:off x="5588934" y="166311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855;p46">
              <a:extLst>
                <a:ext uri="{FF2B5EF4-FFF2-40B4-BE49-F238E27FC236}">
                  <a16:creationId xmlns:a16="http://schemas.microsoft.com/office/drawing/2014/main" id="{23A81449-7D7E-4267-B373-98B9987060AF}"/>
                </a:ext>
              </a:extLst>
            </p:cNvPr>
            <p:cNvSpPr/>
            <p:nvPr/>
          </p:nvSpPr>
          <p:spPr>
            <a:xfrm>
              <a:off x="5975369" y="2043872"/>
              <a:ext cx="178374" cy="192551"/>
            </a:xfrm>
            <a:custGeom>
              <a:avLst/>
              <a:gdLst/>
              <a:ahLst/>
              <a:cxnLst/>
              <a:rect l="l" t="t" r="r" b="b"/>
              <a:pathLst>
                <a:path w="1783739" h="1925515" extrusionOk="0">
                  <a:moveTo>
                    <a:pt x="1783740" y="1004796"/>
                  </a:moveTo>
                  <a:lnTo>
                    <a:pt x="8243" y="0"/>
                  </a:lnTo>
                  <a:lnTo>
                    <a:pt x="0" y="920719"/>
                  </a:lnTo>
                  <a:lnTo>
                    <a:pt x="1776321" y="1925515"/>
                  </a:lnTo>
                  <a:lnTo>
                    <a:pt x="1783740" y="1004796"/>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856;p46">
              <a:extLst>
                <a:ext uri="{FF2B5EF4-FFF2-40B4-BE49-F238E27FC236}">
                  <a16:creationId xmlns:a16="http://schemas.microsoft.com/office/drawing/2014/main" id="{25C16E06-6BBC-4CBE-B213-1190FBB703FD}"/>
                </a:ext>
              </a:extLst>
            </p:cNvPr>
            <p:cNvSpPr/>
            <p:nvPr/>
          </p:nvSpPr>
          <p:spPr>
            <a:xfrm>
              <a:off x="6021228" y="2091629"/>
              <a:ext cx="53496" cy="41296"/>
            </a:xfrm>
            <a:custGeom>
              <a:avLst/>
              <a:gdLst/>
              <a:ahLst/>
              <a:cxnLst/>
              <a:rect l="l" t="t" r="r" b="b"/>
              <a:pathLst>
                <a:path w="534957" h="412963" extrusionOk="0">
                  <a:moveTo>
                    <a:pt x="825" y="0"/>
                  </a:moveTo>
                  <a:lnTo>
                    <a:pt x="534957" y="302510"/>
                  </a:lnTo>
                  <a:lnTo>
                    <a:pt x="534133" y="412964"/>
                  </a:lnTo>
                  <a:lnTo>
                    <a:pt x="0" y="110454"/>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857;p46">
              <a:extLst>
                <a:ext uri="{FF2B5EF4-FFF2-40B4-BE49-F238E27FC236}">
                  <a16:creationId xmlns:a16="http://schemas.microsoft.com/office/drawing/2014/main" id="{2ADA269C-31CB-42A3-8BED-15B0AB7D29E1}"/>
                </a:ext>
              </a:extLst>
            </p:cNvPr>
            <p:cNvSpPr/>
            <p:nvPr/>
          </p:nvSpPr>
          <p:spPr>
            <a:xfrm>
              <a:off x="6021064" y="2113740"/>
              <a:ext cx="113833" cy="75586"/>
            </a:xfrm>
            <a:custGeom>
              <a:avLst/>
              <a:gdLst/>
              <a:ahLst/>
              <a:cxnLst/>
              <a:rect l="l" t="t" r="r" b="b"/>
              <a:pathLst>
                <a:path w="1138329" h="755863" extrusionOk="0">
                  <a:moveTo>
                    <a:pt x="825" y="0"/>
                  </a:moveTo>
                  <a:lnTo>
                    <a:pt x="1138329" y="643762"/>
                  </a:lnTo>
                  <a:lnTo>
                    <a:pt x="1137505" y="755863"/>
                  </a:lnTo>
                  <a:lnTo>
                    <a:pt x="0" y="112102"/>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858;p46">
              <a:extLst>
                <a:ext uri="{FF2B5EF4-FFF2-40B4-BE49-F238E27FC236}">
                  <a16:creationId xmlns:a16="http://schemas.microsoft.com/office/drawing/2014/main" id="{DF19ACBC-02AC-4BB6-A7A0-17BF5A0591F2}"/>
                </a:ext>
              </a:extLst>
            </p:cNvPr>
            <p:cNvSpPr/>
            <p:nvPr/>
          </p:nvSpPr>
          <p:spPr>
            <a:xfrm>
              <a:off x="5991723" y="207443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859;p46">
              <a:extLst>
                <a:ext uri="{FF2B5EF4-FFF2-40B4-BE49-F238E27FC236}">
                  <a16:creationId xmlns:a16="http://schemas.microsoft.com/office/drawing/2014/main" id="{C6A641C3-C260-47A5-9FFE-665604C342A1}"/>
                </a:ext>
              </a:extLst>
            </p:cNvPr>
            <p:cNvSpPr/>
            <p:nvPr/>
          </p:nvSpPr>
          <p:spPr>
            <a:xfrm>
              <a:off x="5805575" y="1552655"/>
              <a:ext cx="281739" cy="470993"/>
            </a:xfrm>
            <a:custGeom>
              <a:avLst/>
              <a:gdLst/>
              <a:ahLst/>
              <a:cxnLst/>
              <a:rect l="l" t="t" r="r" b="b"/>
              <a:pathLst>
                <a:path w="2817385" h="4709929" extrusionOk="0">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860;p46">
              <a:extLst>
                <a:ext uri="{FF2B5EF4-FFF2-40B4-BE49-F238E27FC236}">
                  <a16:creationId xmlns:a16="http://schemas.microsoft.com/office/drawing/2014/main" id="{2410F5DF-F077-4907-AF60-D0287AFD13A1}"/>
                </a:ext>
              </a:extLst>
            </p:cNvPr>
            <p:cNvSpPr/>
            <p:nvPr/>
          </p:nvSpPr>
          <p:spPr>
            <a:xfrm>
              <a:off x="5764811" y="1579780"/>
              <a:ext cx="281738" cy="470993"/>
            </a:xfrm>
            <a:custGeom>
              <a:avLst/>
              <a:gdLst/>
              <a:ahLst/>
              <a:cxnLst/>
              <a:rect l="l" t="t" r="r" b="b"/>
              <a:pathLst>
                <a:path w="2817384" h="4709929" extrusionOk="0">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861;p46">
              <a:extLst>
                <a:ext uri="{FF2B5EF4-FFF2-40B4-BE49-F238E27FC236}">
                  <a16:creationId xmlns:a16="http://schemas.microsoft.com/office/drawing/2014/main" id="{5338A630-D49C-4A83-B20A-B838CC1E21E2}"/>
                </a:ext>
              </a:extLst>
            </p:cNvPr>
            <p:cNvSpPr/>
            <p:nvPr/>
          </p:nvSpPr>
          <p:spPr>
            <a:xfrm>
              <a:off x="5901978" y="1583397"/>
              <a:ext cx="144249" cy="467284"/>
            </a:xfrm>
            <a:custGeom>
              <a:avLst/>
              <a:gdLst/>
              <a:ahLst/>
              <a:cxnLst/>
              <a:rect l="l" t="t" r="r" b="b"/>
              <a:pathLst>
                <a:path w="1442487" h="4672836" extrusionOk="0">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862;p46">
              <a:extLst>
                <a:ext uri="{FF2B5EF4-FFF2-40B4-BE49-F238E27FC236}">
                  <a16:creationId xmlns:a16="http://schemas.microsoft.com/office/drawing/2014/main" id="{E1052A0F-9739-498B-8187-746E8EBFD4A2}"/>
                </a:ext>
              </a:extLst>
            </p:cNvPr>
            <p:cNvSpPr/>
            <p:nvPr/>
          </p:nvSpPr>
          <p:spPr>
            <a:xfrm>
              <a:off x="5727992" y="1830649"/>
              <a:ext cx="165515" cy="394994"/>
            </a:xfrm>
            <a:custGeom>
              <a:avLst/>
              <a:gdLst/>
              <a:ahLst/>
              <a:cxnLst/>
              <a:rect l="l" t="t" r="r" b="b"/>
              <a:pathLst>
                <a:path w="1655151" h="3949944" extrusionOk="0">
                  <a:moveTo>
                    <a:pt x="0" y="0"/>
                  </a:moveTo>
                  <a:lnTo>
                    <a:pt x="1654328" y="910828"/>
                  </a:lnTo>
                  <a:lnTo>
                    <a:pt x="1655152" y="3949944"/>
                  </a:lnTo>
                  <a:lnTo>
                    <a:pt x="824" y="3039940"/>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863;p46">
              <a:extLst>
                <a:ext uri="{FF2B5EF4-FFF2-40B4-BE49-F238E27FC236}">
                  <a16:creationId xmlns:a16="http://schemas.microsoft.com/office/drawing/2014/main" id="{AF203EED-9285-4538-AB1F-0B52CCACAED1}"/>
                </a:ext>
              </a:extLst>
            </p:cNvPr>
            <p:cNvSpPr/>
            <p:nvPr/>
          </p:nvSpPr>
          <p:spPr>
            <a:xfrm>
              <a:off x="5749360" y="2007787"/>
              <a:ext cx="125043" cy="177632"/>
            </a:xfrm>
            <a:custGeom>
              <a:avLst/>
              <a:gdLst/>
              <a:ahLst/>
              <a:cxnLst/>
              <a:rect l="l" t="t" r="r" b="b"/>
              <a:pathLst>
                <a:path w="1250431" h="1776320" extrusionOk="0">
                  <a:moveTo>
                    <a:pt x="0" y="0"/>
                  </a:moveTo>
                  <a:lnTo>
                    <a:pt x="1247134" y="686624"/>
                  </a:lnTo>
                  <a:lnTo>
                    <a:pt x="1250431" y="1776321"/>
                  </a:lnTo>
                  <a:lnTo>
                    <a:pt x="3297" y="108969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864;p46">
              <a:extLst>
                <a:ext uri="{FF2B5EF4-FFF2-40B4-BE49-F238E27FC236}">
                  <a16:creationId xmlns:a16="http://schemas.microsoft.com/office/drawing/2014/main" id="{C530FFF8-55C2-4F24-A4F4-FB50A97D9DF6}"/>
                </a:ext>
              </a:extLst>
            </p:cNvPr>
            <p:cNvSpPr/>
            <p:nvPr/>
          </p:nvSpPr>
          <p:spPr>
            <a:xfrm>
              <a:off x="5751579" y="1935452"/>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865;p46">
              <a:extLst>
                <a:ext uri="{FF2B5EF4-FFF2-40B4-BE49-F238E27FC236}">
                  <a16:creationId xmlns:a16="http://schemas.microsoft.com/office/drawing/2014/main" id="{EC0786FA-9A67-4F9C-9713-7C9ED2A34588}"/>
                </a:ext>
              </a:extLst>
            </p:cNvPr>
            <p:cNvSpPr/>
            <p:nvPr/>
          </p:nvSpPr>
          <p:spPr>
            <a:xfrm>
              <a:off x="5751826" y="1957646"/>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866;p46">
              <a:extLst>
                <a:ext uri="{FF2B5EF4-FFF2-40B4-BE49-F238E27FC236}">
                  <a16:creationId xmlns:a16="http://schemas.microsoft.com/office/drawing/2014/main" id="{C616A567-8251-4BA3-BCEF-6E1F67AD05F0}"/>
                </a:ext>
              </a:extLst>
            </p:cNvPr>
            <p:cNvSpPr/>
            <p:nvPr/>
          </p:nvSpPr>
          <p:spPr>
            <a:xfrm>
              <a:off x="5751744" y="1979017"/>
              <a:ext cx="109464" cy="71465"/>
            </a:xfrm>
            <a:custGeom>
              <a:avLst/>
              <a:gdLst/>
              <a:ahLst/>
              <a:cxnLst/>
              <a:rect l="l" t="t" r="r" b="b"/>
              <a:pathLst>
                <a:path w="1094642" h="714649" extrusionOk="0">
                  <a:moveTo>
                    <a:pt x="0" y="0"/>
                  </a:moveTo>
                  <a:lnTo>
                    <a:pt x="1094643" y="602548"/>
                  </a:lnTo>
                  <a:lnTo>
                    <a:pt x="1094643" y="714650"/>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867;p46">
              <a:extLst>
                <a:ext uri="{FF2B5EF4-FFF2-40B4-BE49-F238E27FC236}">
                  <a16:creationId xmlns:a16="http://schemas.microsoft.com/office/drawing/2014/main" id="{1010629A-83B2-468D-B971-343D290D2860}"/>
                </a:ext>
              </a:extLst>
            </p:cNvPr>
            <p:cNvSpPr/>
            <p:nvPr/>
          </p:nvSpPr>
          <p:spPr>
            <a:xfrm>
              <a:off x="5727992" y="1830649"/>
              <a:ext cx="165598" cy="143589"/>
            </a:xfrm>
            <a:custGeom>
              <a:avLst/>
              <a:gdLst/>
              <a:ahLst/>
              <a:cxnLst/>
              <a:rect l="l" t="t" r="r" b="b"/>
              <a:pathLst>
                <a:path w="1655976" h="1435893" extrusionOk="0">
                  <a:moveTo>
                    <a:pt x="0" y="0"/>
                  </a:moveTo>
                  <a:lnTo>
                    <a:pt x="1654328" y="910828"/>
                  </a:lnTo>
                  <a:lnTo>
                    <a:pt x="1655976" y="1435894"/>
                  </a:lnTo>
                  <a:lnTo>
                    <a:pt x="824" y="5258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868;p46">
              <a:extLst>
                <a:ext uri="{FF2B5EF4-FFF2-40B4-BE49-F238E27FC236}">
                  <a16:creationId xmlns:a16="http://schemas.microsoft.com/office/drawing/2014/main" id="{0D9F5314-2E24-4BB3-BA99-FD06289C3E82}"/>
                </a:ext>
              </a:extLst>
            </p:cNvPr>
            <p:cNvSpPr/>
            <p:nvPr/>
          </p:nvSpPr>
          <p:spPr>
            <a:xfrm>
              <a:off x="5748292" y="1858619"/>
              <a:ext cx="21019" cy="31031"/>
            </a:xfrm>
            <a:custGeom>
              <a:avLst/>
              <a:gdLst/>
              <a:ahLst/>
              <a:cxnLst/>
              <a:rect l="l" t="t" r="r" b="b"/>
              <a:pathLst>
                <a:path w="210191" h="310309" extrusionOk="0">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869;p46">
              <a:extLst>
                <a:ext uri="{FF2B5EF4-FFF2-40B4-BE49-F238E27FC236}">
                  <a16:creationId xmlns:a16="http://schemas.microsoft.com/office/drawing/2014/main" id="{4C28DF42-F3A0-4415-88A4-C2CE651352AB}"/>
                </a:ext>
              </a:extLst>
            </p:cNvPr>
            <p:cNvSpPr/>
            <p:nvPr/>
          </p:nvSpPr>
          <p:spPr>
            <a:xfrm>
              <a:off x="5825792" y="1961756"/>
              <a:ext cx="112349" cy="106909"/>
            </a:xfrm>
            <a:custGeom>
              <a:avLst/>
              <a:gdLst/>
              <a:ahLst/>
              <a:cxnLst/>
              <a:rect l="l" t="t" r="r" b="b"/>
              <a:pathLst>
                <a:path w="1123491" h="1069089" extrusionOk="0">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870;p46">
              <a:extLst>
                <a:ext uri="{FF2B5EF4-FFF2-40B4-BE49-F238E27FC236}">
                  <a16:creationId xmlns:a16="http://schemas.microsoft.com/office/drawing/2014/main" id="{997715C2-B982-4F81-B888-9835FF20642F}"/>
                </a:ext>
              </a:extLst>
            </p:cNvPr>
            <p:cNvSpPr/>
            <p:nvPr/>
          </p:nvSpPr>
          <p:spPr>
            <a:xfrm>
              <a:off x="5453658" y="1675459"/>
              <a:ext cx="245388" cy="288992"/>
            </a:xfrm>
            <a:custGeom>
              <a:avLst/>
              <a:gdLst/>
              <a:ahLst/>
              <a:cxnLst/>
              <a:rect l="l" t="t" r="r" b="b"/>
              <a:pathLst>
                <a:path w="2453878" h="2889921" extrusionOk="0">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871;p46">
              <a:extLst>
                <a:ext uri="{FF2B5EF4-FFF2-40B4-BE49-F238E27FC236}">
                  <a16:creationId xmlns:a16="http://schemas.microsoft.com/office/drawing/2014/main" id="{6E42CCC3-0F08-4238-99FE-62A278F3E24E}"/>
                </a:ext>
              </a:extLst>
            </p:cNvPr>
            <p:cNvSpPr/>
            <p:nvPr/>
          </p:nvSpPr>
          <p:spPr>
            <a:xfrm>
              <a:off x="5427606" y="1690501"/>
              <a:ext cx="92567" cy="88115"/>
            </a:xfrm>
            <a:custGeom>
              <a:avLst/>
              <a:gdLst/>
              <a:ahLst/>
              <a:cxnLst/>
              <a:rect l="l" t="t" r="r" b="b"/>
              <a:pathLst>
                <a:path w="925665" h="881154" extrusionOk="0">
                  <a:moveTo>
                    <a:pt x="0" y="347021"/>
                  </a:moveTo>
                  <a:lnTo>
                    <a:pt x="0" y="0"/>
                  </a:lnTo>
                  <a:lnTo>
                    <a:pt x="925665" y="534133"/>
                  </a:lnTo>
                  <a:lnTo>
                    <a:pt x="925665" y="881154"/>
                  </a:lnTo>
                  <a:lnTo>
                    <a:pt x="0" y="34702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872;p46">
              <a:extLst>
                <a:ext uri="{FF2B5EF4-FFF2-40B4-BE49-F238E27FC236}">
                  <a16:creationId xmlns:a16="http://schemas.microsoft.com/office/drawing/2014/main" id="{E347F2CF-A4F6-45E6-B048-1EAA8316770B}"/>
                </a:ext>
              </a:extLst>
            </p:cNvPr>
            <p:cNvSpPr/>
            <p:nvPr/>
          </p:nvSpPr>
          <p:spPr>
            <a:xfrm>
              <a:off x="5581785" y="1780426"/>
              <a:ext cx="53743" cy="42203"/>
            </a:xfrm>
            <a:custGeom>
              <a:avLst/>
              <a:gdLst/>
              <a:ahLst/>
              <a:cxnLst/>
              <a:rect l="l" t="t" r="r" b="b"/>
              <a:pathLst>
                <a:path w="537429" h="422030" extrusionOk="0">
                  <a:moveTo>
                    <a:pt x="537430" y="309929"/>
                  </a:moveTo>
                  <a:lnTo>
                    <a:pt x="0" y="0"/>
                  </a:lnTo>
                  <a:lnTo>
                    <a:pt x="0" y="112102"/>
                  </a:lnTo>
                  <a:lnTo>
                    <a:pt x="537430" y="422031"/>
                  </a:lnTo>
                  <a:lnTo>
                    <a:pt x="537430" y="309929"/>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873;p46">
              <a:extLst>
                <a:ext uri="{FF2B5EF4-FFF2-40B4-BE49-F238E27FC236}">
                  <a16:creationId xmlns:a16="http://schemas.microsoft.com/office/drawing/2014/main" id="{C0CC8E22-AF7C-4835-9D98-84BFA0D23945}"/>
                </a:ext>
              </a:extLst>
            </p:cNvPr>
            <p:cNvSpPr/>
            <p:nvPr/>
          </p:nvSpPr>
          <p:spPr>
            <a:xfrm>
              <a:off x="5532063" y="1774179"/>
              <a:ext cx="103612" cy="70970"/>
            </a:xfrm>
            <a:custGeom>
              <a:avLst/>
              <a:gdLst/>
              <a:ahLst/>
              <a:cxnLst/>
              <a:rect l="l" t="t" r="r" b="b"/>
              <a:pathLst>
                <a:path w="1036118" h="709704" extrusionOk="0">
                  <a:moveTo>
                    <a:pt x="1036119" y="597602"/>
                  </a:moveTo>
                  <a:lnTo>
                    <a:pt x="0" y="0"/>
                  </a:lnTo>
                  <a:lnTo>
                    <a:pt x="0" y="112102"/>
                  </a:lnTo>
                  <a:lnTo>
                    <a:pt x="1036119" y="709704"/>
                  </a:lnTo>
                  <a:lnTo>
                    <a:pt x="1036119" y="59760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 name="Google Shape;874;p46">
              <a:extLst>
                <a:ext uri="{FF2B5EF4-FFF2-40B4-BE49-F238E27FC236}">
                  <a16:creationId xmlns:a16="http://schemas.microsoft.com/office/drawing/2014/main" id="{5EE7B6B3-CB03-459A-A219-D9B5C73077C1}"/>
                </a:ext>
              </a:extLst>
            </p:cNvPr>
            <p:cNvSpPr/>
            <p:nvPr/>
          </p:nvSpPr>
          <p:spPr>
            <a:xfrm>
              <a:off x="5510202" y="1783879"/>
              <a:ext cx="125538" cy="83664"/>
            </a:xfrm>
            <a:custGeom>
              <a:avLst/>
              <a:gdLst/>
              <a:ahLst/>
              <a:cxnLst/>
              <a:rect l="l" t="t" r="r" b="b"/>
              <a:pathLst>
                <a:path w="1255376" h="836643" extrusionOk="0">
                  <a:moveTo>
                    <a:pt x="1255377" y="724541"/>
                  </a:moveTo>
                  <a:lnTo>
                    <a:pt x="0" y="0"/>
                  </a:lnTo>
                  <a:lnTo>
                    <a:pt x="0" y="112102"/>
                  </a:lnTo>
                  <a:lnTo>
                    <a:pt x="1255377" y="836643"/>
                  </a:lnTo>
                  <a:lnTo>
                    <a:pt x="1255377" y="72454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875;p46">
              <a:extLst>
                <a:ext uri="{FF2B5EF4-FFF2-40B4-BE49-F238E27FC236}">
                  <a16:creationId xmlns:a16="http://schemas.microsoft.com/office/drawing/2014/main" id="{FE1E0640-07AB-42CE-A1BB-7A4F826D8854}"/>
                </a:ext>
              </a:extLst>
            </p:cNvPr>
            <p:cNvSpPr/>
            <p:nvPr/>
          </p:nvSpPr>
          <p:spPr>
            <a:xfrm>
              <a:off x="5648519" y="1818004"/>
              <a:ext cx="27861" cy="41435"/>
            </a:xfrm>
            <a:custGeom>
              <a:avLst/>
              <a:gdLst/>
              <a:ahLst/>
              <a:cxnLst/>
              <a:rect l="l" t="t" r="r" b="b"/>
              <a:pathLst>
                <a:path w="278606" h="414354" extrusionOk="0">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876;p46">
              <a:extLst>
                <a:ext uri="{FF2B5EF4-FFF2-40B4-BE49-F238E27FC236}">
                  <a16:creationId xmlns:a16="http://schemas.microsoft.com/office/drawing/2014/main" id="{306E94C2-B645-41CC-A3D5-7FAB941A8C28}"/>
                </a:ext>
              </a:extLst>
            </p:cNvPr>
            <p:cNvSpPr/>
            <p:nvPr/>
          </p:nvSpPr>
          <p:spPr>
            <a:xfrm>
              <a:off x="5585154" y="1946757"/>
              <a:ext cx="68910" cy="93879"/>
            </a:xfrm>
            <a:custGeom>
              <a:avLst/>
              <a:gdLst/>
              <a:ahLst/>
              <a:cxnLst/>
              <a:rect l="l" t="t" r="r" b="b"/>
              <a:pathLst>
                <a:path w="689097" h="938791" extrusionOk="0">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8CFFE3C4-9939-48E6-B1D1-97998DF2E29D}"/>
              </a:ext>
            </a:extLst>
          </p:cNvPr>
          <p:cNvSpPr/>
          <p:nvPr/>
        </p:nvSpPr>
        <p:spPr>
          <a:xfrm>
            <a:off x="790842" y="1983603"/>
            <a:ext cx="4940776" cy="646331"/>
          </a:xfrm>
          <a:prstGeom prst="rect">
            <a:avLst/>
          </a:prstGeom>
        </p:spPr>
        <p:txBody>
          <a:bodyPr wrap="none">
            <a:spAutoFit/>
          </a:bodyPr>
          <a:lstStyle/>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Hiring independent contractors/freelancers for </a:t>
            </a:r>
          </a:p>
          <a:p>
            <a:pPr>
              <a:buClr>
                <a:schemeClr val="tx1"/>
              </a:buClr>
            </a:pPr>
            <a:r>
              <a:rPr lang="en-GB" sz="1800" dirty="0">
                <a:solidFill>
                  <a:schemeClr val="tx1"/>
                </a:solidFill>
                <a:latin typeface="Calibri" panose="020F0502020204030204" pitchFamily="34" charset="0"/>
                <a:cs typeface="Calibri" panose="020F0502020204030204" pitchFamily="34" charset="0"/>
              </a:rPr>
              <a:t>      a long-term project</a:t>
            </a:r>
            <a:endParaRPr lang="en-GB" sz="2400" dirty="0">
              <a:solidFill>
                <a:schemeClr val="tx1"/>
              </a:solidFill>
              <a:latin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77D102AD-49D8-4620-BA7D-C7143C51D00C}"/>
              </a:ext>
            </a:extLst>
          </p:cNvPr>
          <p:cNvSpPr/>
          <p:nvPr/>
        </p:nvSpPr>
        <p:spPr>
          <a:xfrm>
            <a:off x="1080158" y="2735409"/>
            <a:ext cx="4577898" cy="1169551"/>
          </a:xfrm>
          <a:prstGeom prst="rect">
            <a:avLst/>
          </a:prstGeom>
        </p:spPr>
        <p:txBody>
          <a:bodyPr wrap="square">
            <a:spAutoFit/>
          </a:bodyPr>
          <a:lstStyle/>
          <a:p>
            <a:pPr>
              <a:buClr>
                <a:schemeClr val="tx1"/>
              </a:buClr>
            </a:pPr>
            <a:r>
              <a:rPr lang="en-GB" dirty="0">
                <a:solidFill>
                  <a:schemeClr val="tx1"/>
                </a:solidFill>
                <a:latin typeface="Calibri" panose="020F0502020204030204" pitchFamily="34" charset="0"/>
                <a:cs typeface="Calibri" panose="020F0502020204030204" pitchFamily="34" charset="0"/>
              </a:rPr>
              <a:t>Without a doubt, freelancing provides advantages for dealing with modest jobs for short-term projects. On internet platforms, you can hire swiftly. However, in general, dispersed, motley staff that is not part of a single team fails in the long run.</a:t>
            </a:r>
            <a:endParaRPr lang="en-GB" sz="1800" dirty="0">
              <a:solidFill>
                <a:schemeClr val="tx1"/>
              </a:solidFill>
              <a:latin typeface="Calibri" panose="020F0502020204030204" pitchFamily="34" charset="0"/>
              <a:cs typeface="Calibri" panose="020F0502020204030204" pitchFamily="34" charset="0"/>
            </a:endParaRPr>
          </a:p>
        </p:txBody>
      </p:sp>
      <p:grpSp>
        <p:nvGrpSpPr>
          <p:cNvPr id="64" name="Group 63">
            <a:extLst>
              <a:ext uri="{FF2B5EF4-FFF2-40B4-BE49-F238E27FC236}">
                <a16:creationId xmlns:a16="http://schemas.microsoft.com/office/drawing/2014/main" id="{67AB14C6-9A0D-454C-A88B-42512881254D}"/>
              </a:ext>
            </a:extLst>
          </p:cNvPr>
          <p:cNvGrpSpPr/>
          <p:nvPr/>
        </p:nvGrpSpPr>
        <p:grpSpPr>
          <a:xfrm>
            <a:off x="0" y="4720876"/>
            <a:ext cx="9144000" cy="333863"/>
            <a:chOff x="0" y="4720876"/>
            <a:chExt cx="9144000" cy="333863"/>
          </a:xfrm>
        </p:grpSpPr>
        <p:cxnSp>
          <p:nvCxnSpPr>
            <p:cNvPr id="65" name="Straight Connector 64">
              <a:extLst>
                <a:ext uri="{FF2B5EF4-FFF2-40B4-BE49-F238E27FC236}">
                  <a16:creationId xmlns:a16="http://schemas.microsoft.com/office/drawing/2014/main" id="{6CB1ED21-EB60-4D09-8CA5-9963783278BD}"/>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EBCB388-71DD-41F4-9432-10D3D38100A8}"/>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tx1"/>
                  </a:solidFill>
                  <a:latin typeface="Calibri" panose="020F0502020204030204" pitchFamily="34" charset="0"/>
                  <a:cs typeface="Calibri" panose="020F0502020204030204" pitchFamily="34" charset="0"/>
                </a:rPr>
                <a:t>Source :</a:t>
              </a:r>
              <a:r>
                <a:rPr lang="en-GB" sz="1100" dirty="0">
                  <a:solidFill>
                    <a:schemeClr val="tx1"/>
                  </a:solidFill>
                  <a:latin typeface="Calibri" panose="020F0502020204030204" pitchFamily="34" charset="0"/>
                  <a:cs typeface="Calibri" panose="020F0502020204030204" pitchFamily="34" charset="0"/>
                  <a:hlinkClick r:id="rId3"/>
                </a:rPr>
                <a:t>https://www.weblineindia.com/blog/considerations-for-hiring-offshore-net-development-company/</a:t>
              </a:r>
              <a:endParaRPr lang="en-GB" sz="1050" dirty="0">
                <a:solidFill>
                  <a:schemeClr val="tx1"/>
                </a:solidFill>
                <a:latin typeface="Calibri" panose="020F0502020204030204" pitchFamily="34" charset="0"/>
                <a:cs typeface="Calibri" panose="020F0502020204030204" pitchFamily="34" charset="0"/>
              </a:endParaRPr>
            </a:p>
          </p:txBody>
        </p:sp>
        <p:pic>
          <p:nvPicPr>
            <p:cNvPr id="67" name="Graphic 66">
              <a:extLst>
                <a:ext uri="{FF2B5EF4-FFF2-40B4-BE49-F238E27FC236}">
                  <a16:creationId xmlns:a16="http://schemas.microsoft.com/office/drawing/2014/main" id="{2E526831-705F-4EAE-8E20-A2977AE404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342092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855300" y="693119"/>
            <a:ext cx="6631350" cy="860575"/>
          </a:xfrm>
          <a:prstGeom prst="rect">
            <a:avLst/>
          </a:prstGeom>
        </p:spPr>
        <p:txBody>
          <a:bodyPr spcFirstLastPara="1" wrap="square" lIns="0" tIns="0" rIns="0" bIns="0" anchor="b" anchorCtr="0">
            <a:noAutofit/>
          </a:bodyPr>
          <a:lstStyle/>
          <a:p>
            <a:pPr lvl="0"/>
            <a:r>
              <a:rPr lang="en-GB" sz="3200" dirty="0">
                <a:latin typeface="Calibri" panose="020F0502020204030204" pitchFamily="34" charset="0"/>
                <a:cs typeface="Calibri" panose="020F0502020204030204" pitchFamily="34" charset="0"/>
              </a:rPr>
              <a:t>Avoid these blunders when seeking offshore .NET Development</a:t>
            </a:r>
            <a:endParaRPr sz="4000" dirty="0">
              <a:latin typeface="Calibri" panose="020F0502020204030204" pitchFamily="34" charset="0"/>
              <a:cs typeface="Calibri" panose="020F0502020204030204" pitchFamily="34" charset="0"/>
            </a:endParaRPr>
          </a:p>
        </p:txBody>
      </p:sp>
      <p:grpSp>
        <p:nvGrpSpPr>
          <p:cNvPr id="34" name="Grupo 57">
            <a:extLst>
              <a:ext uri="{FF2B5EF4-FFF2-40B4-BE49-F238E27FC236}">
                <a16:creationId xmlns:a16="http://schemas.microsoft.com/office/drawing/2014/main" id="{76173789-4DD2-4DF2-9952-4B3A33431D59}"/>
              </a:ext>
            </a:extLst>
          </p:cNvPr>
          <p:cNvGrpSpPr/>
          <p:nvPr/>
        </p:nvGrpSpPr>
        <p:grpSpPr>
          <a:xfrm>
            <a:off x="5785996" y="1395103"/>
            <a:ext cx="3046932" cy="2869148"/>
            <a:chOff x="5427606" y="1552655"/>
            <a:chExt cx="726137" cy="683768"/>
          </a:xfrm>
        </p:grpSpPr>
        <p:sp>
          <p:nvSpPr>
            <p:cNvPr id="35" name="Google Shape;851;p46">
              <a:extLst>
                <a:ext uri="{FF2B5EF4-FFF2-40B4-BE49-F238E27FC236}">
                  <a16:creationId xmlns:a16="http://schemas.microsoft.com/office/drawing/2014/main" id="{F22F16CD-3815-4CD8-B90B-3C785D3F8BA5}"/>
                </a:ext>
              </a:extLst>
            </p:cNvPr>
            <p:cNvSpPr/>
            <p:nvPr/>
          </p:nvSpPr>
          <p:spPr>
            <a:xfrm>
              <a:off x="5572580" y="1632552"/>
              <a:ext cx="178456" cy="192551"/>
            </a:xfrm>
            <a:custGeom>
              <a:avLst/>
              <a:gdLst/>
              <a:ahLst/>
              <a:cxnLst/>
              <a:rect l="l" t="t" r="r" b="b"/>
              <a:pathLst>
                <a:path w="1784563" h="1925515" extrusionOk="0">
                  <a:moveTo>
                    <a:pt x="1784564" y="1004796"/>
                  </a:moveTo>
                  <a:lnTo>
                    <a:pt x="8243" y="0"/>
                  </a:lnTo>
                  <a:lnTo>
                    <a:pt x="0" y="920719"/>
                  </a:lnTo>
                  <a:lnTo>
                    <a:pt x="1776321" y="1925515"/>
                  </a:lnTo>
                  <a:lnTo>
                    <a:pt x="1784564" y="100479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852;p46">
              <a:extLst>
                <a:ext uri="{FF2B5EF4-FFF2-40B4-BE49-F238E27FC236}">
                  <a16:creationId xmlns:a16="http://schemas.microsoft.com/office/drawing/2014/main" id="{8E8D7BAD-D4EB-431B-A610-D6697873E66A}"/>
                </a:ext>
              </a:extLst>
            </p:cNvPr>
            <p:cNvSpPr/>
            <p:nvPr/>
          </p:nvSpPr>
          <p:spPr>
            <a:xfrm>
              <a:off x="5618439" y="1680309"/>
              <a:ext cx="53496" cy="41296"/>
            </a:xfrm>
            <a:custGeom>
              <a:avLst/>
              <a:gdLst/>
              <a:ahLst/>
              <a:cxnLst/>
              <a:rect l="l" t="t" r="r" b="b"/>
              <a:pathLst>
                <a:path w="534957" h="412963" extrusionOk="0">
                  <a:moveTo>
                    <a:pt x="824" y="0"/>
                  </a:moveTo>
                  <a:lnTo>
                    <a:pt x="534957" y="302510"/>
                  </a:lnTo>
                  <a:lnTo>
                    <a:pt x="534133" y="412964"/>
                  </a:lnTo>
                  <a:lnTo>
                    <a:pt x="0" y="110453"/>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853;p46">
              <a:extLst>
                <a:ext uri="{FF2B5EF4-FFF2-40B4-BE49-F238E27FC236}">
                  <a16:creationId xmlns:a16="http://schemas.microsoft.com/office/drawing/2014/main" id="{4CB46D83-4F43-49B4-82A8-49B3325BC0DA}"/>
                </a:ext>
              </a:extLst>
            </p:cNvPr>
            <p:cNvSpPr/>
            <p:nvPr/>
          </p:nvSpPr>
          <p:spPr>
            <a:xfrm>
              <a:off x="5618275" y="1702420"/>
              <a:ext cx="113833" cy="75586"/>
            </a:xfrm>
            <a:custGeom>
              <a:avLst/>
              <a:gdLst/>
              <a:ahLst/>
              <a:cxnLst/>
              <a:rect l="l" t="t" r="r" b="b"/>
              <a:pathLst>
                <a:path w="1138329" h="755863" extrusionOk="0">
                  <a:moveTo>
                    <a:pt x="824" y="0"/>
                  </a:moveTo>
                  <a:lnTo>
                    <a:pt x="1138329" y="643762"/>
                  </a:lnTo>
                  <a:lnTo>
                    <a:pt x="1137505" y="755864"/>
                  </a:lnTo>
                  <a:lnTo>
                    <a:pt x="0" y="112102"/>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854;p46">
              <a:extLst>
                <a:ext uri="{FF2B5EF4-FFF2-40B4-BE49-F238E27FC236}">
                  <a16:creationId xmlns:a16="http://schemas.microsoft.com/office/drawing/2014/main" id="{B4C324E5-BD37-4D1C-A99F-A13ADA4D3A9E}"/>
                </a:ext>
              </a:extLst>
            </p:cNvPr>
            <p:cNvSpPr/>
            <p:nvPr/>
          </p:nvSpPr>
          <p:spPr>
            <a:xfrm>
              <a:off x="5588934" y="166311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855;p46">
              <a:extLst>
                <a:ext uri="{FF2B5EF4-FFF2-40B4-BE49-F238E27FC236}">
                  <a16:creationId xmlns:a16="http://schemas.microsoft.com/office/drawing/2014/main" id="{23A81449-7D7E-4267-B373-98B9987060AF}"/>
                </a:ext>
              </a:extLst>
            </p:cNvPr>
            <p:cNvSpPr/>
            <p:nvPr/>
          </p:nvSpPr>
          <p:spPr>
            <a:xfrm>
              <a:off x="5975369" y="2043872"/>
              <a:ext cx="178374" cy="192551"/>
            </a:xfrm>
            <a:custGeom>
              <a:avLst/>
              <a:gdLst/>
              <a:ahLst/>
              <a:cxnLst/>
              <a:rect l="l" t="t" r="r" b="b"/>
              <a:pathLst>
                <a:path w="1783739" h="1925515" extrusionOk="0">
                  <a:moveTo>
                    <a:pt x="1783740" y="1004796"/>
                  </a:moveTo>
                  <a:lnTo>
                    <a:pt x="8243" y="0"/>
                  </a:lnTo>
                  <a:lnTo>
                    <a:pt x="0" y="920719"/>
                  </a:lnTo>
                  <a:lnTo>
                    <a:pt x="1776321" y="1925515"/>
                  </a:lnTo>
                  <a:lnTo>
                    <a:pt x="1783740" y="1004796"/>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856;p46">
              <a:extLst>
                <a:ext uri="{FF2B5EF4-FFF2-40B4-BE49-F238E27FC236}">
                  <a16:creationId xmlns:a16="http://schemas.microsoft.com/office/drawing/2014/main" id="{25C16E06-6BBC-4CBE-B213-1190FBB703FD}"/>
                </a:ext>
              </a:extLst>
            </p:cNvPr>
            <p:cNvSpPr/>
            <p:nvPr/>
          </p:nvSpPr>
          <p:spPr>
            <a:xfrm>
              <a:off x="6021228" y="2091629"/>
              <a:ext cx="53496" cy="41296"/>
            </a:xfrm>
            <a:custGeom>
              <a:avLst/>
              <a:gdLst/>
              <a:ahLst/>
              <a:cxnLst/>
              <a:rect l="l" t="t" r="r" b="b"/>
              <a:pathLst>
                <a:path w="534957" h="412963" extrusionOk="0">
                  <a:moveTo>
                    <a:pt x="825" y="0"/>
                  </a:moveTo>
                  <a:lnTo>
                    <a:pt x="534957" y="302510"/>
                  </a:lnTo>
                  <a:lnTo>
                    <a:pt x="534133" y="412964"/>
                  </a:lnTo>
                  <a:lnTo>
                    <a:pt x="0" y="110454"/>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857;p46">
              <a:extLst>
                <a:ext uri="{FF2B5EF4-FFF2-40B4-BE49-F238E27FC236}">
                  <a16:creationId xmlns:a16="http://schemas.microsoft.com/office/drawing/2014/main" id="{2ADA269C-31CB-42A3-8BED-15B0AB7D29E1}"/>
                </a:ext>
              </a:extLst>
            </p:cNvPr>
            <p:cNvSpPr/>
            <p:nvPr/>
          </p:nvSpPr>
          <p:spPr>
            <a:xfrm>
              <a:off x="6021064" y="2113740"/>
              <a:ext cx="113833" cy="75586"/>
            </a:xfrm>
            <a:custGeom>
              <a:avLst/>
              <a:gdLst/>
              <a:ahLst/>
              <a:cxnLst/>
              <a:rect l="l" t="t" r="r" b="b"/>
              <a:pathLst>
                <a:path w="1138329" h="755863" extrusionOk="0">
                  <a:moveTo>
                    <a:pt x="825" y="0"/>
                  </a:moveTo>
                  <a:lnTo>
                    <a:pt x="1138329" y="643762"/>
                  </a:lnTo>
                  <a:lnTo>
                    <a:pt x="1137505" y="755863"/>
                  </a:lnTo>
                  <a:lnTo>
                    <a:pt x="0" y="112102"/>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858;p46">
              <a:extLst>
                <a:ext uri="{FF2B5EF4-FFF2-40B4-BE49-F238E27FC236}">
                  <a16:creationId xmlns:a16="http://schemas.microsoft.com/office/drawing/2014/main" id="{DF19ACBC-02AC-4BB6-A7A0-17BF5A0591F2}"/>
                </a:ext>
              </a:extLst>
            </p:cNvPr>
            <p:cNvSpPr/>
            <p:nvPr/>
          </p:nvSpPr>
          <p:spPr>
            <a:xfrm>
              <a:off x="5991723" y="207443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859;p46">
              <a:extLst>
                <a:ext uri="{FF2B5EF4-FFF2-40B4-BE49-F238E27FC236}">
                  <a16:creationId xmlns:a16="http://schemas.microsoft.com/office/drawing/2014/main" id="{C6A641C3-C260-47A5-9FFE-665604C342A1}"/>
                </a:ext>
              </a:extLst>
            </p:cNvPr>
            <p:cNvSpPr/>
            <p:nvPr/>
          </p:nvSpPr>
          <p:spPr>
            <a:xfrm>
              <a:off x="5805575" y="1552655"/>
              <a:ext cx="281739" cy="470993"/>
            </a:xfrm>
            <a:custGeom>
              <a:avLst/>
              <a:gdLst/>
              <a:ahLst/>
              <a:cxnLst/>
              <a:rect l="l" t="t" r="r" b="b"/>
              <a:pathLst>
                <a:path w="2817385" h="4709929" extrusionOk="0">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860;p46">
              <a:extLst>
                <a:ext uri="{FF2B5EF4-FFF2-40B4-BE49-F238E27FC236}">
                  <a16:creationId xmlns:a16="http://schemas.microsoft.com/office/drawing/2014/main" id="{2410F5DF-F077-4907-AF60-D0287AFD13A1}"/>
                </a:ext>
              </a:extLst>
            </p:cNvPr>
            <p:cNvSpPr/>
            <p:nvPr/>
          </p:nvSpPr>
          <p:spPr>
            <a:xfrm>
              <a:off x="5764811" y="1579780"/>
              <a:ext cx="281738" cy="470993"/>
            </a:xfrm>
            <a:custGeom>
              <a:avLst/>
              <a:gdLst/>
              <a:ahLst/>
              <a:cxnLst/>
              <a:rect l="l" t="t" r="r" b="b"/>
              <a:pathLst>
                <a:path w="2817384" h="4709929" extrusionOk="0">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861;p46">
              <a:extLst>
                <a:ext uri="{FF2B5EF4-FFF2-40B4-BE49-F238E27FC236}">
                  <a16:creationId xmlns:a16="http://schemas.microsoft.com/office/drawing/2014/main" id="{5338A630-D49C-4A83-B20A-B838CC1E21E2}"/>
                </a:ext>
              </a:extLst>
            </p:cNvPr>
            <p:cNvSpPr/>
            <p:nvPr/>
          </p:nvSpPr>
          <p:spPr>
            <a:xfrm>
              <a:off x="5901978" y="1583397"/>
              <a:ext cx="144249" cy="467284"/>
            </a:xfrm>
            <a:custGeom>
              <a:avLst/>
              <a:gdLst/>
              <a:ahLst/>
              <a:cxnLst/>
              <a:rect l="l" t="t" r="r" b="b"/>
              <a:pathLst>
                <a:path w="1442487" h="4672836" extrusionOk="0">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862;p46">
              <a:extLst>
                <a:ext uri="{FF2B5EF4-FFF2-40B4-BE49-F238E27FC236}">
                  <a16:creationId xmlns:a16="http://schemas.microsoft.com/office/drawing/2014/main" id="{E1052A0F-9739-498B-8187-746E8EBFD4A2}"/>
                </a:ext>
              </a:extLst>
            </p:cNvPr>
            <p:cNvSpPr/>
            <p:nvPr/>
          </p:nvSpPr>
          <p:spPr>
            <a:xfrm>
              <a:off x="5727992" y="1830649"/>
              <a:ext cx="165515" cy="394994"/>
            </a:xfrm>
            <a:custGeom>
              <a:avLst/>
              <a:gdLst/>
              <a:ahLst/>
              <a:cxnLst/>
              <a:rect l="l" t="t" r="r" b="b"/>
              <a:pathLst>
                <a:path w="1655151" h="3949944" extrusionOk="0">
                  <a:moveTo>
                    <a:pt x="0" y="0"/>
                  </a:moveTo>
                  <a:lnTo>
                    <a:pt x="1654328" y="910828"/>
                  </a:lnTo>
                  <a:lnTo>
                    <a:pt x="1655152" y="3949944"/>
                  </a:lnTo>
                  <a:lnTo>
                    <a:pt x="824" y="3039940"/>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863;p46">
              <a:extLst>
                <a:ext uri="{FF2B5EF4-FFF2-40B4-BE49-F238E27FC236}">
                  <a16:creationId xmlns:a16="http://schemas.microsoft.com/office/drawing/2014/main" id="{AF203EED-9285-4538-AB1F-0B52CCACAED1}"/>
                </a:ext>
              </a:extLst>
            </p:cNvPr>
            <p:cNvSpPr/>
            <p:nvPr/>
          </p:nvSpPr>
          <p:spPr>
            <a:xfrm>
              <a:off x="5749360" y="2007787"/>
              <a:ext cx="125043" cy="177632"/>
            </a:xfrm>
            <a:custGeom>
              <a:avLst/>
              <a:gdLst/>
              <a:ahLst/>
              <a:cxnLst/>
              <a:rect l="l" t="t" r="r" b="b"/>
              <a:pathLst>
                <a:path w="1250431" h="1776320" extrusionOk="0">
                  <a:moveTo>
                    <a:pt x="0" y="0"/>
                  </a:moveTo>
                  <a:lnTo>
                    <a:pt x="1247134" y="686624"/>
                  </a:lnTo>
                  <a:lnTo>
                    <a:pt x="1250431" y="1776321"/>
                  </a:lnTo>
                  <a:lnTo>
                    <a:pt x="3297" y="108969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864;p46">
              <a:extLst>
                <a:ext uri="{FF2B5EF4-FFF2-40B4-BE49-F238E27FC236}">
                  <a16:creationId xmlns:a16="http://schemas.microsoft.com/office/drawing/2014/main" id="{C530FFF8-55C2-4F24-A4F4-FB50A97D9DF6}"/>
                </a:ext>
              </a:extLst>
            </p:cNvPr>
            <p:cNvSpPr/>
            <p:nvPr/>
          </p:nvSpPr>
          <p:spPr>
            <a:xfrm>
              <a:off x="5751579" y="1935452"/>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865;p46">
              <a:extLst>
                <a:ext uri="{FF2B5EF4-FFF2-40B4-BE49-F238E27FC236}">
                  <a16:creationId xmlns:a16="http://schemas.microsoft.com/office/drawing/2014/main" id="{EC0786FA-9A67-4F9C-9713-7C9ED2A34588}"/>
                </a:ext>
              </a:extLst>
            </p:cNvPr>
            <p:cNvSpPr/>
            <p:nvPr/>
          </p:nvSpPr>
          <p:spPr>
            <a:xfrm>
              <a:off x="5751826" y="1957646"/>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866;p46">
              <a:extLst>
                <a:ext uri="{FF2B5EF4-FFF2-40B4-BE49-F238E27FC236}">
                  <a16:creationId xmlns:a16="http://schemas.microsoft.com/office/drawing/2014/main" id="{C616A567-8251-4BA3-BCEF-6E1F67AD05F0}"/>
                </a:ext>
              </a:extLst>
            </p:cNvPr>
            <p:cNvSpPr/>
            <p:nvPr/>
          </p:nvSpPr>
          <p:spPr>
            <a:xfrm>
              <a:off x="5751744" y="1979017"/>
              <a:ext cx="109464" cy="71465"/>
            </a:xfrm>
            <a:custGeom>
              <a:avLst/>
              <a:gdLst/>
              <a:ahLst/>
              <a:cxnLst/>
              <a:rect l="l" t="t" r="r" b="b"/>
              <a:pathLst>
                <a:path w="1094642" h="714649" extrusionOk="0">
                  <a:moveTo>
                    <a:pt x="0" y="0"/>
                  </a:moveTo>
                  <a:lnTo>
                    <a:pt x="1094643" y="602548"/>
                  </a:lnTo>
                  <a:lnTo>
                    <a:pt x="1094643" y="714650"/>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867;p46">
              <a:extLst>
                <a:ext uri="{FF2B5EF4-FFF2-40B4-BE49-F238E27FC236}">
                  <a16:creationId xmlns:a16="http://schemas.microsoft.com/office/drawing/2014/main" id="{1010629A-83B2-468D-B971-343D290D2860}"/>
                </a:ext>
              </a:extLst>
            </p:cNvPr>
            <p:cNvSpPr/>
            <p:nvPr/>
          </p:nvSpPr>
          <p:spPr>
            <a:xfrm>
              <a:off x="5727992" y="1830649"/>
              <a:ext cx="165598" cy="143589"/>
            </a:xfrm>
            <a:custGeom>
              <a:avLst/>
              <a:gdLst/>
              <a:ahLst/>
              <a:cxnLst/>
              <a:rect l="l" t="t" r="r" b="b"/>
              <a:pathLst>
                <a:path w="1655976" h="1435893" extrusionOk="0">
                  <a:moveTo>
                    <a:pt x="0" y="0"/>
                  </a:moveTo>
                  <a:lnTo>
                    <a:pt x="1654328" y="910828"/>
                  </a:lnTo>
                  <a:lnTo>
                    <a:pt x="1655976" y="1435894"/>
                  </a:lnTo>
                  <a:lnTo>
                    <a:pt x="824" y="5258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868;p46">
              <a:extLst>
                <a:ext uri="{FF2B5EF4-FFF2-40B4-BE49-F238E27FC236}">
                  <a16:creationId xmlns:a16="http://schemas.microsoft.com/office/drawing/2014/main" id="{0D9F5314-2E24-4BB3-BA99-FD06289C3E82}"/>
                </a:ext>
              </a:extLst>
            </p:cNvPr>
            <p:cNvSpPr/>
            <p:nvPr/>
          </p:nvSpPr>
          <p:spPr>
            <a:xfrm>
              <a:off x="5748292" y="1858619"/>
              <a:ext cx="21019" cy="31031"/>
            </a:xfrm>
            <a:custGeom>
              <a:avLst/>
              <a:gdLst/>
              <a:ahLst/>
              <a:cxnLst/>
              <a:rect l="l" t="t" r="r" b="b"/>
              <a:pathLst>
                <a:path w="210191" h="310309" extrusionOk="0">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869;p46">
              <a:extLst>
                <a:ext uri="{FF2B5EF4-FFF2-40B4-BE49-F238E27FC236}">
                  <a16:creationId xmlns:a16="http://schemas.microsoft.com/office/drawing/2014/main" id="{4C28DF42-F3A0-4415-88A4-C2CE651352AB}"/>
                </a:ext>
              </a:extLst>
            </p:cNvPr>
            <p:cNvSpPr/>
            <p:nvPr/>
          </p:nvSpPr>
          <p:spPr>
            <a:xfrm>
              <a:off x="5825792" y="1961756"/>
              <a:ext cx="112349" cy="106909"/>
            </a:xfrm>
            <a:custGeom>
              <a:avLst/>
              <a:gdLst/>
              <a:ahLst/>
              <a:cxnLst/>
              <a:rect l="l" t="t" r="r" b="b"/>
              <a:pathLst>
                <a:path w="1123491" h="1069089" extrusionOk="0">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870;p46">
              <a:extLst>
                <a:ext uri="{FF2B5EF4-FFF2-40B4-BE49-F238E27FC236}">
                  <a16:creationId xmlns:a16="http://schemas.microsoft.com/office/drawing/2014/main" id="{997715C2-B982-4F81-B888-9835FF20642F}"/>
                </a:ext>
              </a:extLst>
            </p:cNvPr>
            <p:cNvSpPr/>
            <p:nvPr/>
          </p:nvSpPr>
          <p:spPr>
            <a:xfrm>
              <a:off x="5453658" y="1675459"/>
              <a:ext cx="245388" cy="288992"/>
            </a:xfrm>
            <a:custGeom>
              <a:avLst/>
              <a:gdLst/>
              <a:ahLst/>
              <a:cxnLst/>
              <a:rect l="l" t="t" r="r" b="b"/>
              <a:pathLst>
                <a:path w="2453878" h="2889921" extrusionOk="0">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871;p46">
              <a:extLst>
                <a:ext uri="{FF2B5EF4-FFF2-40B4-BE49-F238E27FC236}">
                  <a16:creationId xmlns:a16="http://schemas.microsoft.com/office/drawing/2014/main" id="{6E42CCC3-0F08-4238-99FE-62A278F3E24E}"/>
                </a:ext>
              </a:extLst>
            </p:cNvPr>
            <p:cNvSpPr/>
            <p:nvPr/>
          </p:nvSpPr>
          <p:spPr>
            <a:xfrm>
              <a:off x="5427606" y="1690501"/>
              <a:ext cx="92567" cy="88115"/>
            </a:xfrm>
            <a:custGeom>
              <a:avLst/>
              <a:gdLst/>
              <a:ahLst/>
              <a:cxnLst/>
              <a:rect l="l" t="t" r="r" b="b"/>
              <a:pathLst>
                <a:path w="925665" h="881154" extrusionOk="0">
                  <a:moveTo>
                    <a:pt x="0" y="347021"/>
                  </a:moveTo>
                  <a:lnTo>
                    <a:pt x="0" y="0"/>
                  </a:lnTo>
                  <a:lnTo>
                    <a:pt x="925665" y="534133"/>
                  </a:lnTo>
                  <a:lnTo>
                    <a:pt x="925665" y="881154"/>
                  </a:lnTo>
                  <a:lnTo>
                    <a:pt x="0" y="34702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872;p46">
              <a:extLst>
                <a:ext uri="{FF2B5EF4-FFF2-40B4-BE49-F238E27FC236}">
                  <a16:creationId xmlns:a16="http://schemas.microsoft.com/office/drawing/2014/main" id="{E347F2CF-A4F6-45E6-B048-1EAA8316770B}"/>
                </a:ext>
              </a:extLst>
            </p:cNvPr>
            <p:cNvSpPr/>
            <p:nvPr/>
          </p:nvSpPr>
          <p:spPr>
            <a:xfrm>
              <a:off x="5581785" y="1780426"/>
              <a:ext cx="53743" cy="42203"/>
            </a:xfrm>
            <a:custGeom>
              <a:avLst/>
              <a:gdLst/>
              <a:ahLst/>
              <a:cxnLst/>
              <a:rect l="l" t="t" r="r" b="b"/>
              <a:pathLst>
                <a:path w="537429" h="422030" extrusionOk="0">
                  <a:moveTo>
                    <a:pt x="537430" y="309929"/>
                  </a:moveTo>
                  <a:lnTo>
                    <a:pt x="0" y="0"/>
                  </a:lnTo>
                  <a:lnTo>
                    <a:pt x="0" y="112102"/>
                  </a:lnTo>
                  <a:lnTo>
                    <a:pt x="537430" y="422031"/>
                  </a:lnTo>
                  <a:lnTo>
                    <a:pt x="537430" y="309929"/>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873;p46">
              <a:extLst>
                <a:ext uri="{FF2B5EF4-FFF2-40B4-BE49-F238E27FC236}">
                  <a16:creationId xmlns:a16="http://schemas.microsoft.com/office/drawing/2014/main" id="{C0CC8E22-AF7C-4835-9D98-84BFA0D23945}"/>
                </a:ext>
              </a:extLst>
            </p:cNvPr>
            <p:cNvSpPr/>
            <p:nvPr/>
          </p:nvSpPr>
          <p:spPr>
            <a:xfrm>
              <a:off x="5532063" y="1774179"/>
              <a:ext cx="103612" cy="70970"/>
            </a:xfrm>
            <a:custGeom>
              <a:avLst/>
              <a:gdLst/>
              <a:ahLst/>
              <a:cxnLst/>
              <a:rect l="l" t="t" r="r" b="b"/>
              <a:pathLst>
                <a:path w="1036118" h="709704" extrusionOk="0">
                  <a:moveTo>
                    <a:pt x="1036119" y="597602"/>
                  </a:moveTo>
                  <a:lnTo>
                    <a:pt x="0" y="0"/>
                  </a:lnTo>
                  <a:lnTo>
                    <a:pt x="0" y="112102"/>
                  </a:lnTo>
                  <a:lnTo>
                    <a:pt x="1036119" y="709704"/>
                  </a:lnTo>
                  <a:lnTo>
                    <a:pt x="1036119" y="59760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 name="Google Shape;874;p46">
              <a:extLst>
                <a:ext uri="{FF2B5EF4-FFF2-40B4-BE49-F238E27FC236}">
                  <a16:creationId xmlns:a16="http://schemas.microsoft.com/office/drawing/2014/main" id="{5EE7B6B3-CB03-459A-A219-D9B5C73077C1}"/>
                </a:ext>
              </a:extLst>
            </p:cNvPr>
            <p:cNvSpPr/>
            <p:nvPr/>
          </p:nvSpPr>
          <p:spPr>
            <a:xfrm>
              <a:off x="5510202" y="1783879"/>
              <a:ext cx="125538" cy="83664"/>
            </a:xfrm>
            <a:custGeom>
              <a:avLst/>
              <a:gdLst/>
              <a:ahLst/>
              <a:cxnLst/>
              <a:rect l="l" t="t" r="r" b="b"/>
              <a:pathLst>
                <a:path w="1255376" h="836643" extrusionOk="0">
                  <a:moveTo>
                    <a:pt x="1255377" y="724541"/>
                  </a:moveTo>
                  <a:lnTo>
                    <a:pt x="0" y="0"/>
                  </a:lnTo>
                  <a:lnTo>
                    <a:pt x="0" y="112102"/>
                  </a:lnTo>
                  <a:lnTo>
                    <a:pt x="1255377" y="836643"/>
                  </a:lnTo>
                  <a:lnTo>
                    <a:pt x="1255377" y="72454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875;p46">
              <a:extLst>
                <a:ext uri="{FF2B5EF4-FFF2-40B4-BE49-F238E27FC236}">
                  <a16:creationId xmlns:a16="http://schemas.microsoft.com/office/drawing/2014/main" id="{FE1E0640-07AB-42CE-A1BB-7A4F826D8854}"/>
                </a:ext>
              </a:extLst>
            </p:cNvPr>
            <p:cNvSpPr/>
            <p:nvPr/>
          </p:nvSpPr>
          <p:spPr>
            <a:xfrm>
              <a:off x="5648519" y="1818004"/>
              <a:ext cx="27861" cy="41435"/>
            </a:xfrm>
            <a:custGeom>
              <a:avLst/>
              <a:gdLst/>
              <a:ahLst/>
              <a:cxnLst/>
              <a:rect l="l" t="t" r="r" b="b"/>
              <a:pathLst>
                <a:path w="278606" h="414354" extrusionOk="0">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876;p46">
              <a:extLst>
                <a:ext uri="{FF2B5EF4-FFF2-40B4-BE49-F238E27FC236}">
                  <a16:creationId xmlns:a16="http://schemas.microsoft.com/office/drawing/2014/main" id="{306E94C2-B645-41CC-A3D5-7FAB941A8C28}"/>
                </a:ext>
              </a:extLst>
            </p:cNvPr>
            <p:cNvSpPr/>
            <p:nvPr/>
          </p:nvSpPr>
          <p:spPr>
            <a:xfrm>
              <a:off x="5585154" y="1946757"/>
              <a:ext cx="68910" cy="93879"/>
            </a:xfrm>
            <a:custGeom>
              <a:avLst/>
              <a:gdLst/>
              <a:ahLst/>
              <a:cxnLst/>
              <a:rect l="l" t="t" r="r" b="b"/>
              <a:pathLst>
                <a:path w="689097" h="938791" extrusionOk="0">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8CFFE3C4-9939-48E6-B1D1-97998DF2E29D}"/>
              </a:ext>
            </a:extLst>
          </p:cNvPr>
          <p:cNvSpPr/>
          <p:nvPr/>
        </p:nvSpPr>
        <p:spPr>
          <a:xfrm>
            <a:off x="790842" y="1996525"/>
            <a:ext cx="4685898" cy="369332"/>
          </a:xfrm>
          <a:prstGeom prst="rect">
            <a:avLst/>
          </a:prstGeom>
        </p:spPr>
        <p:txBody>
          <a:bodyPr wrap="none">
            <a:spAutoFit/>
          </a:bodyPr>
          <a:lstStyle/>
          <a:p>
            <a:pPr marL="285750" indent="-285750">
              <a:buClr>
                <a:schemeClr val="tx1"/>
              </a:buClr>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Ineffective offshore operations management</a:t>
            </a:r>
            <a:endParaRPr lang="en-GB" sz="3200" dirty="0">
              <a:solidFill>
                <a:schemeClr val="tx1"/>
              </a:solidFill>
              <a:latin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77D102AD-49D8-4620-BA7D-C7143C51D00C}"/>
              </a:ext>
            </a:extLst>
          </p:cNvPr>
          <p:cNvSpPr/>
          <p:nvPr/>
        </p:nvSpPr>
        <p:spPr>
          <a:xfrm>
            <a:off x="1080158" y="2539328"/>
            <a:ext cx="4577898" cy="1169551"/>
          </a:xfrm>
          <a:prstGeom prst="rect">
            <a:avLst/>
          </a:prstGeom>
        </p:spPr>
        <p:txBody>
          <a:bodyPr wrap="square">
            <a:spAutoFit/>
          </a:bodyPr>
          <a:lstStyle/>
          <a:p>
            <a:pPr>
              <a:buClr>
                <a:schemeClr val="tx1"/>
              </a:buClr>
            </a:pPr>
            <a:r>
              <a:rPr lang="en-GB" dirty="0">
                <a:solidFill>
                  <a:schemeClr val="tx1"/>
                </a:solidFill>
                <a:latin typeface="Calibri" panose="020F0502020204030204" pitchFamily="34" charset="0"/>
                <a:cs typeface="Calibri" panose="020F0502020204030204" pitchFamily="34" charset="0"/>
              </a:rPr>
              <a:t>Delegating the scope of work to another country does not entail abandoning the development process. Even outsourcing, the most convenient method of transferring software development responsibilities to a skilled partner, does not absolve you entirely of obligation.</a:t>
            </a:r>
            <a:endParaRPr lang="en-GB" sz="1800" dirty="0">
              <a:solidFill>
                <a:schemeClr val="tx1"/>
              </a:solidFill>
              <a:latin typeface="Calibri" panose="020F0502020204030204" pitchFamily="34" charset="0"/>
              <a:cs typeface="Calibri" panose="020F0502020204030204" pitchFamily="34" charset="0"/>
            </a:endParaRPr>
          </a:p>
        </p:txBody>
      </p:sp>
      <p:grpSp>
        <p:nvGrpSpPr>
          <p:cNvPr id="33" name="Group 32">
            <a:extLst>
              <a:ext uri="{FF2B5EF4-FFF2-40B4-BE49-F238E27FC236}">
                <a16:creationId xmlns:a16="http://schemas.microsoft.com/office/drawing/2014/main" id="{64A69B48-57CC-4354-9E86-DF8A4750E815}"/>
              </a:ext>
            </a:extLst>
          </p:cNvPr>
          <p:cNvGrpSpPr/>
          <p:nvPr/>
        </p:nvGrpSpPr>
        <p:grpSpPr>
          <a:xfrm>
            <a:off x="0" y="4720876"/>
            <a:ext cx="9144000" cy="333863"/>
            <a:chOff x="0" y="4720876"/>
            <a:chExt cx="9144000" cy="333863"/>
          </a:xfrm>
        </p:grpSpPr>
        <p:cxnSp>
          <p:nvCxnSpPr>
            <p:cNvPr id="62" name="Straight Connector 61">
              <a:extLst>
                <a:ext uri="{FF2B5EF4-FFF2-40B4-BE49-F238E27FC236}">
                  <a16:creationId xmlns:a16="http://schemas.microsoft.com/office/drawing/2014/main" id="{B6465388-2301-44B8-8735-75B494A4BD02}"/>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FB96D3D-8F92-47DD-8069-1E528734A7B1}"/>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tx1"/>
                  </a:solidFill>
                  <a:latin typeface="Calibri" panose="020F0502020204030204" pitchFamily="34" charset="0"/>
                  <a:cs typeface="Calibri" panose="020F0502020204030204" pitchFamily="34" charset="0"/>
                </a:rPr>
                <a:t>Source :</a:t>
              </a:r>
              <a:r>
                <a:rPr lang="en-GB" sz="1100" dirty="0">
                  <a:solidFill>
                    <a:schemeClr val="tx1"/>
                  </a:solidFill>
                  <a:latin typeface="Calibri" panose="020F0502020204030204" pitchFamily="34" charset="0"/>
                  <a:cs typeface="Calibri" panose="020F0502020204030204" pitchFamily="34" charset="0"/>
                  <a:hlinkClick r:id="rId3"/>
                </a:rPr>
                <a:t>https://www.weblineindia.com/blog/considerations-for-hiring-offshore-net-development-company/</a:t>
              </a:r>
              <a:endParaRPr lang="en-GB" sz="1050" dirty="0">
                <a:solidFill>
                  <a:schemeClr val="tx1"/>
                </a:solidFill>
                <a:latin typeface="Calibri" panose="020F0502020204030204" pitchFamily="34" charset="0"/>
                <a:cs typeface="Calibri" panose="020F0502020204030204" pitchFamily="34" charset="0"/>
              </a:endParaRPr>
            </a:p>
          </p:txBody>
        </p:sp>
        <p:pic>
          <p:nvPicPr>
            <p:cNvPr id="64" name="Graphic 63">
              <a:extLst>
                <a:ext uri="{FF2B5EF4-FFF2-40B4-BE49-F238E27FC236}">
                  <a16:creationId xmlns:a16="http://schemas.microsoft.com/office/drawing/2014/main" id="{00593F56-CFE1-4530-A93F-BFB997624C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348138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855300" y="314506"/>
            <a:ext cx="7433400" cy="396300"/>
          </a:xfrm>
          <a:prstGeom prst="rect">
            <a:avLst/>
          </a:prstGeom>
        </p:spPr>
        <p:txBody>
          <a:bodyPr spcFirstLastPara="1" wrap="square" lIns="0" tIns="0" rIns="0" bIns="0" anchor="b" anchorCtr="0">
            <a:noAutofit/>
          </a:bodyPr>
          <a:lstStyle/>
          <a:p>
            <a:pPr lvl="0"/>
            <a:r>
              <a:rPr lang="en-GB" dirty="0">
                <a:latin typeface="Calibri" panose="020F0502020204030204" pitchFamily="34" charset="0"/>
                <a:cs typeface="Calibri" panose="020F0502020204030204" pitchFamily="34" charset="0"/>
              </a:rPr>
              <a:t>Tips for Selecting an offshore .NET Development Company</a:t>
            </a:r>
            <a:endParaRPr dirty="0">
              <a:latin typeface="Calibri" panose="020F0502020204030204" pitchFamily="34" charset="0"/>
              <a:cs typeface="Calibri" panose="020F0502020204030204" pitchFamily="34" charset="0"/>
            </a:endParaRPr>
          </a:p>
        </p:txBody>
      </p:sp>
      <p:sp>
        <p:nvSpPr>
          <p:cNvPr id="265" name="Google Shape;265;p19"/>
          <p:cNvSpPr txBox="1">
            <a:spLocks noGrp="1"/>
          </p:cNvSpPr>
          <p:nvPr>
            <p:ph type="body" idx="1"/>
          </p:nvPr>
        </p:nvSpPr>
        <p:spPr>
          <a:xfrm>
            <a:off x="855209" y="968186"/>
            <a:ext cx="2315700" cy="3418200"/>
          </a:xfrm>
          <a:prstGeom prst="rect">
            <a:avLst/>
          </a:prstGeom>
        </p:spPr>
        <p:txBody>
          <a:bodyPr spcFirstLastPara="1" wrap="square" lIns="0" tIns="0" rIns="0" bIns="0" anchor="t" anchorCtr="0">
            <a:noAutofit/>
          </a:bodyPr>
          <a:lstStyle/>
          <a:p>
            <a:pPr marL="0" lvl="0" indent="0">
              <a:buNone/>
            </a:pPr>
            <a:r>
              <a:rPr lang="en-GB" b="1" dirty="0">
                <a:latin typeface="Calibri" panose="020F0502020204030204" pitchFamily="34" charset="0"/>
                <a:cs typeface="Calibri" panose="020F0502020204030204" pitchFamily="34" charset="0"/>
              </a:rPr>
              <a:t>History of the Company</a:t>
            </a:r>
          </a:p>
          <a:p>
            <a:pPr marL="0" lvl="0" indent="0">
              <a:buNone/>
            </a:pPr>
            <a:endParaRPr lang="en-GB" b="1" dirty="0">
              <a:latin typeface="Calibri" panose="020F0502020204030204" pitchFamily="34" charset="0"/>
              <a:cs typeface="Calibri" panose="020F0502020204030204" pitchFamily="34" charset="0"/>
            </a:endParaRPr>
          </a:p>
          <a:p>
            <a:pPr marL="0" lvl="0" indent="0">
              <a:buNone/>
            </a:pPr>
            <a:r>
              <a:rPr lang="en-GB" sz="1600" dirty="0">
                <a:latin typeface="Calibri" panose="020F0502020204030204" pitchFamily="34" charset="0"/>
                <a:cs typeface="Calibri" panose="020F0502020204030204" pitchFamily="34" charset="0"/>
              </a:rPr>
              <a:t>The record of their previously published links and previous work handlings is an important thing to consider when looking for an offshore .NET development company.</a:t>
            </a:r>
            <a:endParaRPr sz="1600" dirty="0">
              <a:latin typeface="Calibri" panose="020F0502020204030204" pitchFamily="34" charset="0"/>
              <a:cs typeface="Calibri" panose="020F0502020204030204" pitchFamily="34" charset="0"/>
            </a:endParaRPr>
          </a:p>
        </p:txBody>
      </p:sp>
      <p:sp>
        <p:nvSpPr>
          <p:cNvPr id="11" name="Google Shape;265;p19">
            <a:extLst>
              <a:ext uri="{FF2B5EF4-FFF2-40B4-BE49-F238E27FC236}">
                <a16:creationId xmlns:a16="http://schemas.microsoft.com/office/drawing/2014/main" id="{571FC321-9C60-4070-A159-635A416AF299}"/>
              </a:ext>
            </a:extLst>
          </p:cNvPr>
          <p:cNvSpPr txBox="1">
            <a:spLocks/>
          </p:cNvSpPr>
          <p:nvPr/>
        </p:nvSpPr>
        <p:spPr>
          <a:xfrm>
            <a:off x="3552160" y="968436"/>
            <a:ext cx="2315700" cy="3418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1pPr>
            <a:lvl2pPr marL="914400" marR="0" lvl="1" indent="-342900" algn="l" rtl="0">
              <a:lnSpc>
                <a:spcPct val="115000"/>
              </a:lnSpc>
              <a:spcBef>
                <a:spcPts val="80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2pPr>
            <a:lvl3pPr marL="1371600" marR="0" lvl="2" indent="-342900" algn="l" rtl="0">
              <a:lnSpc>
                <a:spcPct val="115000"/>
              </a:lnSpc>
              <a:spcBef>
                <a:spcPts val="80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3pPr>
            <a:lvl4pPr marL="1828800" marR="0" lvl="3"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5pPr>
            <a:lvl6pPr marL="2743200" marR="0" lvl="5"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6pPr>
            <a:lvl7pPr marL="3200400" marR="0" lvl="6"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7pPr>
            <a:lvl8pPr marL="3657600" marR="0" lvl="7"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8pPr>
            <a:lvl9pPr marL="4114800" marR="0" lvl="8" indent="-342900" algn="l" rtl="0">
              <a:lnSpc>
                <a:spcPct val="115000"/>
              </a:lnSpc>
              <a:spcBef>
                <a:spcPts val="800"/>
              </a:spcBef>
              <a:spcAft>
                <a:spcPts val="80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9pPr>
          </a:lstStyle>
          <a:p>
            <a:pPr marL="0" indent="0">
              <a:buNone/>
            </a:pPr>
            <a:r>
              <a:rPr lang="en-GB" b="1" dirty="0">
                <a:latin typeface="Calibri" panose="020F0502020204030204" pitchFamily="34" charset="0"/>
                <a:cs typeface="Calibri" panose="020F0502020204030204" pitchFamily="34" charset="0"/>
              </a:rPr>
              <a:t>Company Portfolio</a:t>
            </a:r>
          </a:p>
          <a:p>
            <a:pPr marL="0" indent="0">
              <a:buFont typeface="Barlow Light"/>
              <a:buNone/>
            </a:pPr>
            <a:endParaRPr lang="en-GB" sz="16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The second thing to think about is requesting company portfolios. Successful businesses are never afraid to share their previous efforts. It allows you to compare other apps that they have created in the past.</a:t>
            </a:r>
          </a:p>
        </p:txBody>
      </p:sp>
      <p:sp>
        <p:nvSpPr>
          <p:cNvPr id="12" name="Google Shape;265;p19">
            <a:extLst>
              <a:ext uri="{FF2B5EF4-FFF2-40B4-BE49-F238E27FC236}">
                <a16:creationId xmlns:a16="http://schemas.microsoft.com/office/drawing/2014/main" id="{91A91F4E-F28F-4751-907A-B08BEE4D81BF}"/>
              </a:ext>
            </a:extLst>
          </p:cNvPr>
          <p:cNvSpPr txBox="1">
            <a:spLocks/>
          </p:cNvSpPr>
          <p:nvPr/>
        </p:nvSpPr>
        <p:spPr>
          <a:xfrm>
            <a:off x="6249112" y="968686"/>
            <a:ext cx="2315700" cy="3418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1pPr>
            <a:lvl2pPr marL="914400" marR="0" lvl="1" indent="-342900" algn="l" rtl="0">
              <a:lnSpc>
                <a:spcPct val="115000"/>
              </a:lnSpc>
              <a:spcBef>
                <a:spcPts val="80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2pPr>
            <a:lvl3pPr marL="1371600" marR="0" lvl="2" indent="-342900" algn="l" rtl="0">
              <a:lnSpc>
                <a:spcPct val="115000"/>
              </a:lnSpc>
              <a:spcBef>
                <a:spcPts val="80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3pPr>
            <a:lvl4pPr marL="1828800" marR="0" lvl="3"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5pPr>
            <a:lvl6pPr marL="2743200" marR="0" lvl="5"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6pPr>
            <a:lvl7pPr marL="3200400" marR="0" lvl="6"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7pPr>
            <a:lvl8pPr marL="3657600" marR="0" lvl="7"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8pPr>
            <a:lvl9pPr marL="4114800" marR="0" lvl="8" indent="-342900" algn="l" rtl="0">
              <a:lnSpc>
                <a:spcPct val="115000"/>
              </a:lnSpc>
              <a:spcBef>
                <a:spcPts val="800"/>
              </a:spcBef>
              <a:spcAft>
                <a:spcPts val="80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9pPr>
          </a:lstStyle>
          <a:p>
            <a:pPr marL="0" indent="0">
              <a:buNone/>
            </a:pPr>
            <a:r>
              <a:rPr lang="en-GB" b="1" dirty="0">
                <a:latin typeface="Calibri" panose="020F0502020204030204" pitchFamily="34" charset="0"/>
                <a:cs typeface="Calibri" panose="020F0502020204030204" pitchFamily="34" charset="0"/>
              </a:rPr>
              <a:t>Examine Inventiveness</a:t>
            </a:r>
          </a:p>
          <a:p>
            <a:pPr marL="0" indent="0">
              <a:buNone/>
            </a:pPr>
            <a:endParaRPr lang="en-GB" dirty="0"/>
          </a:p>
          <a:p>
            <a:pPr marL="0" indent="0">
              <a:buNone/>
            </a:pPr>
            <a:r>
              <a:rPr lang="en-GB" sz="1400" dirty="0">
                <a:latin typeface="Calibri" panose="020F0502020204030204" pitchFamily="34" charset="0"/>
                <a:cs typeface="Calibri" panose="020F0502020204030204" pitchFamily="34" charset="0"/>
              </a:rPr>
              <a:t>There are various offshore .NET development firms on the market. Choosing the ideal offshore .NET development company with professional developers might be a lengthy process. This allows you to grasp the company’s competence.</a:t>
            </a:r>
          </a:p>
        </p:txBody>
      </p:sp>
      <p:grpSp>
        <p:nvGrpSpPr>
          <p:cNvPr id="13" name="Group 12">
            <a:extLst>
              <a:ext uri="{FF2B5EF4-FFF2-40B4-BE49-F238E27FC236}">
                <a16:creationId xmlns:a16="http://schemas.microsoft.com/office/drawing/2014/main" id="{E7FB0009-8600-482A-96D0-DA60DBC1FCF8}"/>
              </a:ext>
            </a:extLst>
          </p:cNvPr>
          <p:cNvGrpSpPr/>
          <p:nvPr/>
        </p:nvGrpSpPr>
        <p:grpSpPr>
          <a:xfrm>
            <a:off x="0" y="4720876"/>
            <a:ext cx="9144000" cy="333863"/>
            <a:chOff x="0" y="4720876"/>
            <a:chExt cx="9144000" cy="333863"/>
          </a:xfrm>
        </p:grpSpPr>
        <p:cxnSp>
          <p:nvCxnSpPr>
            <p:cNvPr id="14" name="Straight Connector 13">
              <a:extLst>
                <a:ext uri="{FF2B5EF4-FFF2-40B4-BE49-F238E27FC236}">
                  <a16:creationId xmlns:a16="http://schemas.microsoft.com/office/drawing/2014/main" id="{A74AB7A8-2122-4256-AE77-CEDEA93D90F8}"/>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4F0ADDC-C071-4E02-97D9-2AAA10D0E379}"/>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tx1"/>
                  </a:solidFill>
                  <a:latin typeface="Calibri" panose="020F0502020204030204" pitchFamily="34" charset="0"/>
                  <a:cs typeface="Calibri" panose="020F0502020204030204" pitchFamily="34" charset="0"/>
                </a:rPr>
                <a:t>Source :</a:t>
              </a:r>
              <a:r>
                <a:rPr lang="en-GB" sz="1100" dirty="0">
                  <a:solidFill>
                    <a:schemeClr val="tx1"/>
                  </a:solidFill>
                  <a:latin typeface="Calibri" panose="020F0502020204030204" pitchFamily="34" charset="0"/>
                  <a:cs typeface="Calibri" panose="020F0502020204030204" pitchFamily="34" charset="0"/>
                  <a:hlinkClick r:id="rId3"/>
                </a:rPr>
                <a:t>https://www.weblineindia.com/blog/considerations-for-hiring-offshore-net-development-company/</a:t>
              </a:r>
              <a:endParaRPr lang="en-GB" sz="1050" dirty="0">
                <a:solidFill>
                  <a:schemeClr val="tx1"/>
                </a:solidFill>
                <a:latin typeface="Calibri" panose="020F0502020204030204" pitchFamily="34" charset="0"/>
                <a:cs typeface="Calibri" panose="020F0502020204030204" pitchFamily="34" charset="0"/>
              </a:endParaRPr>
            </a:p>
          </p:txBody>
        </p:sp>
        <p:pic>
          <p:nvPicPr>
            <p:cNvPr id="16" name="Graphic 15">
              <a:extLst>
                <a:ext uri="{FF2B5EF4-FFF2-40B4-BE49-F238E27FC236}">
                  <a16:creationId xmlns:a16="http://schemas.microsoft.com/office/drawing/2014/main" id="{6213235C-F08A-4EC6-8A81-C34432E666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855300" y="293076"/>
            <a:ext cx="7433400" cy="396300"/>
          </a:xfrm>
          <a:prstGeom prst="rect">
            <a:avLst/>
          </a:prstGeom>
        </p:spPr>
        <p:txBody>
          <a:bodyPr spcFirstLastPara="1" wrap="square" lIns="0" tIns="0" rIns="0" bIns="0" anchor="b" anchorCtr="0">
            <a:noAutofit/>
          </a:bodyPr>
          <a:lstStyle/>
          <a:p>
            <a:pPr lvl="0"/>
            <a:r>
              <a:rPr lang="en-GB" dirty="0">
                <a:latin typeface="Calibri" panose="020F0502020204030204" pitchFamily="34" charset="0"/>
                <a:cs typeface="Calibri" panose="020F0502020204030204" pitchFamily="34" charset="0"/>
              </a:rPr>
              <a:t>Tips for Selecting an offshore .NET Development Company</a:t>
            </a:r>
            <a:endParaRPr dirty="0">
              <a:latin typeface="Calibri" panose="020F0502020204030204" pitchFamily="34" charset="0"/>
              <a:cs typeface="Calibri" panose="020F0502020204030204" pitchFamily="34" charset="0"/>
            </a:endParaRPr>
          </a:p>
        </p:txBody>
      </p:sp>
      <p:sp>
        <p:nvSpPr>
          <p:cNvPr id="265" name="Google Shape;265;p19"/>
          <p:cNvSpPr txBox="1">
            <a:spLocks noGrp="1"/>
          </p:cNvSpPr>
          <p:nvPr>
            <p:ph type="body" idx="1"/>
          </p:nvPr>
        </p:nvSpPr>
        <p:spPr>
          <a:xfrm>
            <a:off x="855209" y="961044"/>
            <a:ext cx="2315700" cy="3418200"/>
          </a:xfrm>
          <a:prstGeom prst="rect">
            <a:avLst/>
          </a:prstGeom>
        </p:spPr>
        <p:txBody>
          <a:bodyPr spcFirstLastPara="1" wrap="square" lIns="0" tIns="0" rIns="0" bIns="0" anchor="t" anchorCtr="0">
            <a:noAutofit/>
          </a:bodyPr>
          <a:lstStyle/>
          <a:p>
            <a:pPr marL="0" lvl="0" indent="0">
              <a:buNone/>
            </a:pPr>
            <a:r>
              <a:rPr lang="en-GB" b="1" dirty="0">
                <a:latin typeface="Calibri" panose="020F0502020204030204" pitchFamily="34" charset="0"/>
                <a:cs typeface="Calibri" panose="020F0502020204030204" pitchFamily="34" charset="0"/>
              </a:rPr>
              <a:t>Examine Scalability and Robustness Capability</a:t>
            </a:r>
          </a:p>
          <a:p>
            <a:pPr marL="0" lvl="0" indent="0">
              <a:buNone/>
            </a:pPr>
            <a:endParaRPr lang="en-GB" sz="1100" dirty="0">
              <a:latin typeface="Calibri" panose="020F0502020204030204" pitchFamily="34" charset="0"/>
              <a:cs typeface="Calibri" panose="020F0502020204030204" pitchFamily="34" charset="0"/>
            </a:endParaRPr>
          </a:p>
          <a:p>
            <a:pPr marL="0" lvl="0" indent="0">
              <a:buNone/>
            </a:pPr>
            <a:r>
              <a:rPr lang="en-GB" sz="1400" dirty="0">
                <a:latin typeface="Calibri" panose="020F0502020204030204" pitchFamily="34" charset="0"/>
                <a:cs typeface="Calibri" panose="020F0502020204030204" pitchFamily="34" charset="0"/>
              </a:rPr>
              <a:t>One of the most important factors to examine when hiring a development firm is whether they can provide robust, aesthetically pleasing, and scalable solutions to match your business’s needs. This is a crucial guideline that will assist you in selecting the proper organisation.</a:t>
            </a:r>
            <a:endParaRPr sz="1400" dirty="0">
              <a:latin typeface="Calibri" panose="020F0502020204030204" pitchFamily="34" charset="0"/>
              <a:cs typeface="Calibri" panose="020F0502020204030204" pitchFamily="34" charset="0"/>
            </a:endParaRPr>
          </a:p>
        </p:txBody>
      </p:sp>
      <p:sp>
        <p:nvSpPr>
          <p:cNvPr id="11" name="Google Shape;265;p19">
            <a:extLst>
              <a:ext uri="{FF2B5EF4-FFF2-40B4-BE49-F238E27FC236}">
                <a16:creationId xmlns:a16="http://schemas.microsoft.com/office/drawing/2014/main" id="{571FC321-9C60-4070-A159-635A416AF299}"/>
              </a:ext>
            </a:extLst>
          </p:cNvPr>
          <p:cNvSpPr txBox="1">
            <a:spLocks/>
          </p:cNvSpPr>
          <p:nvPr/>
        </p:nvSpPr>
        <p:spPr>
          <a:xfrm>
            <a:off x="3552160" y="961294"/>
            <a:ext cx="2315700" cy="3418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1pPr>
            <a:lvl2pPr marL="914400" marR="0" lvl="1" indent="-342900" algn="l" rtl="0">
              <a:lnSpc>
                <a:spcPct val="115000"/>
              </a:lnSpc>
              <a:spcBef>
                <a:spcPts val="80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2pPr>
            <a:lvl3pPr marL="1371600" marR="0" lvl="2" indent="-342900" algn="l" rtl="0">
              <a:lnSpc>
                <a:spcPct val="115000"/>
              </a:lnSpc>
              <a:spcBef>
                <a:spcPts val="80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3pPr>
            <a:lvl4pPr marL="1828800" marR="0" lvl="3"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5pPr>
            <a:lvl6pPr marL="2743200" marR="0" lvl="5"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6pPr>
            <a:lvl7pPr marL="3200400" marR="0" lvl="6"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7pPr>
            <a:lvl8pPr marL="3657600" marR="0" lvl="7"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8pPr>
            <a:lvl9pPr marL="4114800" marR="0" lvl="8" indent="-342900" algn="l" rtl="0">
              <a:lnSpc>
                <a:spcPct val="115000"/>
              </a:lnSpc>
              <a:spcBef>
                <a:spcPts val="800"/>
              </a:spcBef>
              <a:spcAft>
                <a:spcPts val="80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9pPr>
          </a:lstStyle>
          <a:p>
            <a:pPr marL="0" indent="0">
              <a:buNone/>
            </a:pPr>
            <a:r>
              <a:rPr lang="en-GB" b="1" dirty="0">
                <a:latin typeface="Calibri" panose="020F0502020204030204" pitchFamily="34" charset="0"/>
                <a:cs typeface="Calibri" panose="020F0502020204030204" pitchFamily="34" charset="0"/>
              </a:rPr>
              <a:t>Examine the Success Record</a:t>
            </a:r>
          </a:p>
          <a:p>
            <a:pPr marL="0" indent="0">
              <a:buNone/>
            </a:pPr>
            <a:endParaRPr lang="en-GB" sz="1400" b="1" dirty="0">
              <a:latin typeface="Calibri" panose="020F0502020204030204" pitchFamily="34" charset="0"/>
              <a:cs typeface="Calibri" panose="020F0502020204030204" pitchFamily="34" charset="0"/>
            </a:endParaRPr>
          </a:p>
          <a:p>
            <a:pPr marL="0" indent="0">
              <a:buNone/>
            </a:pPr>
            <a:r>
              <a:rPr lang="en-GB" sz="1400" dirty="0">
                <a:latin typeface="Calibri" panose="020F0502020204030204" pitchFamily="34" charset="0"/>
                <a:cs typeface="Calibri" panose="020F0502020204030204" pitchFamily="34" charset="0"/>
              </a:rPr>
              <a:t>Keep an eye out for companies that make a promise but then fail to fulfil it. Examine their development efforts and track record for success. Conduct thorough fact-finding investigations on the internet.</a:t>
            </a:r>
            <a:endParaRPr lang="en-GB" sz="1200" dirty="0">
              <a:latin typeface="Calibri" panose="020F0502020204030204" pitchFamily="34" charset="0"/>
              <a:cs typeface="Calibri" panose="020F0502020204030204" pitchFamily="34" charset="0"/>
            </a:endParaRPr>
          </a:p>
        </p:txBody>
      </p:sp>
      <p:sp>
        <p:nvSpPr>
          <p:cNvPr id="12" name="Google Shape;265;p19">
            <a:extLst>
              <a:ext uri="{FF2B5EF4-FFF2-40B4-BE49-F238E27FC236}">
                <a16:creationId xmlns:a16="http://schemas.microsoft.com/office/drawing/2014/main" id="{91A91F4E-F28F-4751-907A-B08BEE4D81BF}"/>
              </a:ext>
            </a:extLst>
          </p:cNvPr>
          <p:cNvSpPr txBox="1">
            <a:spLocks/>
          </p:cNvSpPr>
          <p:nvPr/>
        </p:nvSpPr>
        <p:spPr>
          <a:xfrm>
            <a:off x="6249112" y="961544"/>
            <a:ext cx="2315700" cy="3418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1pPr>
            <a:lvl2pPr marL="914400" marR="0" lvl="1" indent="-342900" algn="l" rtl="0">
              <a:lnSpc>
                <a:spcPct val="115000"/>
              </a:lnSpc>
              <a:spcBef>
                <a:spcPts val="80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2pPr>
            <a:lvl3pPr marL="1371600" marR="0" lvl="2" indent="-342900" algn="l" rtl="0">
              <a:lnSpc>
                <a:spcPct val="115000"/>
              </a:lnSpc>
              <a:spcBef>
                <a:spcPts val="800"/>
              </a:spcBef>
              <a:spcAft>
                <a:spcPts val="0"/>
              </a:spcAft>
              <a:buClr>
                <a:schemeClr val="lt2"/>
              </a:buClr>
              <a:buSzPts val="1800"/>
              <a:buFont typeface="Barlow Light"/>
              <a:buChar char="‧"/>
              <a:defRPr sz="1800" b="0" i="0" u="none" strike="noStrike" cap="none">
                <a:solidFill>
                  <a:schemeClr val="dk1"/>
                </a:solidFill>
                <a:latin typeface="Barlow Light"/>
                <a:ea typeface="Barlow Light"/>
                <a:cs typeface="Barlow Light"/>
                <a:sym typeface="Barlow Light"/>
              </a:defRPr>
            </a:lvl3pPr>
            <a:lvl4pPr marL="1828800" marR="0" lvl="3"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5pPr>
            <a:lvl6pPr marL="2743200" marR="0" lvl="5"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6pPr>
            <a:lvl7pPr marL="3200400" marR="0" lvl="6"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7pPr>
            <a:lvl8pPr marL="3657600" marR="0" lvl="7" indent="-342900" algn="l" rtl="0">
              <a:lnSpc>
                <a:spcPct val="115000"/>
              </a:lnSpc>
              <a:spcBef>
                <a:spcPts val="8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8pPr>
            <a:lvl9pPr marL="4114800" marR="0" lvl="8" indent="-342900" algn="l" rtl="0">
              <a:lnSpc>
                <a:spcPct val="115000"/>
              </a:lnSpc>
              <a:spcBef>
                <a:spcPts val="800"/>
              </a:spcBef>
              <a:spcAft>
                <a:spcPts val="80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9pPr>
          </a:lstStyle>
          <a:p>
            <a:pPr marL="0" indent="0">
              <a:buNone/>
            </a:pPr>
            <a:r>
              <a:rPr lang="en-GB" b="1" dirty="0">
                <a:latin typeface="Calibri" panose="020F0502020204030204" pitchFamily="34" charset="0"/>
                <a:cs typeface="Calibri" panose="020F0502020204030204" pitchFamily="34" charset="0"/>
              </a:rPr>
              <a:t>Model of Hiring</a:t>
            </a:r>
          </a:p>
          <a:p>
            <a:pPr marL="0" indent="0">
              <a:buNone/>
            </a:pPr>
            <a:endParaRPr lang="en-GB" b="1" dirty="0">
              <a:latin typeface="Calibri" panose="020F0502020204030204" pitchFamily="34" charset="0"/>
              <a:cs typeface="Calibri" panose="020F0502020204030204" pitchFamily="34" charset="0"/>
            </a:endParaRPr>
          </a:p>
          <a:p>
            <a:pPr marL="0" indent="0">
              <a:buNone/>
            </a:pPr>
            <a:r>
              <a:rPr lang="en-GB" sz="1400" dirty="0">
                <a:latin typeface="Calibri" panose="020F0502020204030204" pitchFamily="34" charset="0"/>
                <a:cs typeface="Calibri" panose="020F0502020204030204" pitchFamily="34" charset="0"/>
              </a:rPr>
              <a:t>One should also consider the recruiting model of .NET development firms. To hire dedicated dot net developers, good firms have a thorough selection procedure. You can choose the model that best matches your requirements.</a:t>
            </a:r>
            <a:endParaRPr lang="en-GB" sz="1100"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DE0E6D4-5664-44E6-9A56-56F8CBED28E4}"/>
              </a:ext>
            </a:extLst>
          </p:cNvPr>
          <p:cNvGrpSpPr/>
          <p:nvPr/>
        </p:nvGrpSpPr>
        <p:grpSpPr>
          <a:xfrm>
            <a:off x="0" y="4720876"/>
            <a:ext cx="9144000" cy="333863"/>
            <a:chOff x="0" y="4720876"/>
            <a:chExt cx="9144000" cy="333863"/>
          </a:xfrm>
        </p:grpSpPr>
        <p:cxnSp>
          <p:nvCxnSpPr>
            <p:cNvPr id="8" name="Straight Connector 7">
              <a:extLst>
                <a:ext uri="{FF2B5EF4-FFF2-40B4-BE49-F238E27FC236}">
                  <a16:creationId xmlns:a16="http://schemas.microsoft.com/office/drawing/2014/main" id="{3404F0BB-E2A8-4144-8465-A71CBAB2D010}"/>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45E004-09B2-499A-A222-09FDB798A35E}"/>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tx1"/>
                  </a:solidFill>
                  <a:latin typeface="Calibri" panose="020F0502020204030204" pitchFamily="34" charset="0"/>
                  <a:cs typeface="Calibri" panose="020F0502020204030204" pitchFamily="34" charset="0"/>
                </a:rPr>
                <a:t>Source :</a:t>
              </a:r>
              <a:r>
                <a:rPr lang="en-GB" sz="1100" dirty="0">
                  <a:solidFill>
                    <a:schemeClr val="tx1"/>
                  </a:solidFill>
                  <a:latin typeface="Calibri" panose="020F0502020204030204" pitchFamily="34" charset="0"/>
                  <a:cs typeface="Calibri" panose="020F0502020204030204" pitchFamily="34" charset="0"/>
                  <a:hlinkClick r:id="rId3"/>
                </a:rPr>
                <a:t>https://www.weblineindia.com/blog/considerations-for-hiring-offshore-net-development-company/</a:t>
              </a:r>
              <a:endParaRPr lang="en-GB" sz="1050" dirty="0">
                <a:solidFill>
                  <a:schemeClr val="tx1"/>
                </a:solidFill>
                <a:latin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AFB1A1E8-219F-413A-963D-AD36B2A4BC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412669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lvl="0"/>
            <a:r>
              <a:rPr lang="en-GB" dirty="0">
                <a:latin typeface="Calibri" panose="020F0502020204030204" pitchFamily="34" charset="0"/>
                <a:cs typeface="Calibri" panose="020F0502020204030204" pitchFamily="34" charset="0"/>
              </a:rPr>
              <a:t>Tips for Selecting an offshore .NET Development Company</a:t>
            </a:r>
            <a:endParaRPr dirty="0">
              <a:latin typeface="Calibri" panose="020F0502020204030204" pitchFamily="34" charset="0"/>
              <a:cs typeface="Calibri" panose="020F0502020204030204" pitchFamily="34" charset="0"/>
            </a:endParaRPr>
          </a:p>
        </p:txBody>
      </p:sp>
      <p:sp>
        <p:nvSpPr>
          <p:cNvPr id="265" name="Google Shape;265;p19"/>
          <p:cNvSpPr txBox="1">
            <a:spLocks noGrp="1"/>
          </p:cNvSpPr>
          <p:nvPr>
            <p:ph type="body" idx="1"/>
          </p:nvPr>
        </p:nvSpPr>
        <p:spPr>
          <a:xfrm>
            <a:off x="855208" y="1525400"/>
            <a:ext cx="7433492" cy="1660709"/>
          </a:xfrm>
          <a:prstGeom prst="rect">
            <a:avLst/>
          </a:prstGeom>
        </p:spPr>
        <p:txBody>
          <a:bodyPr spcFirstLastPara="1" wrap="square" lIns="0" tIns="0" rIns="0" bIns="0" anchor="t" anchorCtr="0">
            <a:noAutofit/>
          </a:bodyPr>
          <a:lstStyle/>
          <a:p>
            <a:pPr marL="0" lvl="0" indent="0">
              <a:buNone/>
            </a:pPr>
            <a:r>
              <a:rPr lang="en-GB" b="1" dirty="0">
                <a:latin typeface="Calibri" panose="020F0502020204030204" pitchFamily="34" charset="0"/>
                <a:cs typeface="Calibri" panose="020F0502020204030204" pitchFamily="34" charset="0"/>
              </a:rPr>
              <a:t>Contracts &amp; Legal Agreements</a:t>
            </a:r>
            <a:br>
              <a:rPr lang="en-GB" b="1" dirty="0">
                <a:latin typeface="Calibri" panose="020F0502020204030204" pitchFamily="34" charset="0"/>
                <a:cs typeface="Calibri" panose="020F0502020204030204" pitchFamily="34" charset="0"/>
              </a:rPr>
            </a:br>
            <a:endParaRPr lang="en-GB" b="1" dirty="0">
              <a:latin typeface="Calibri" panose="020F0502020204030204" pitchFamily="34" charset="0"/>
              <a:cs typeface="Calibri" panose="020F0502020204030204" pitchFamily="34" charset="0"/>
            </a:endParaRPr>
          </a:p>
          <a:p>
            <a:pPr marL="0" lvl="0" indent="0">
              <a:buNone/>
            </a:pPr>
            <a:r>
              <a:rPr lang="en-GB" sz="1600" dirty="0">
                <a:latin typeface="Calibri" panose="020F0502020204030204" pitchFamily="34" charset="0"/>
                <a:cs typeface="Calibri" panose="020F0502020204030204" pitchFamily="34" charset="0"/>
              </a:rPr>
              <a:t>Another crucial recommendation is to follow a contracting approach with the development company. This includes legal procedures, contracts, standard provisions, and so on.</a:t>
            </a:r>
            <a:endParaRPr sz="1200"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DD3BC2BB-9871-4937-A722-D997E8C811BC}"/>
              </a:ext>
            </a:extLst>
          </p:cNvPr>
          <p:cNvGrpSpPr/>
          <p:nvPr/>
        </p:nvGrpSpPr>
        <p:grpSpPr>
          <a:xfrm>
            <a:off x="0" y="4720876"/>
            <a:ext cx="9144000" cy="333863"/>
            <a:chOff x="0" y="4720876"/>
            <a:chExt cx="9144000" cy="333863"/>
          </a:xfrm>
        </p:grpSpPr>
        <p:cxnSp>
          <p:nvCxnSpPr>
            <p:cNvPr id="8" name="Straight Connector 7">
              <a:extLst>
                <a:ext uri="{FF2B5EF4-FFF2-40B4-BE49-F238E27FC236}">
                  <a16:creationId xmlns:a16="http://schemas.microsoft.com/office/drawing/2014/main" id="{B70C5BEA-7183-472D-BC45-F788B3290B4B}"/>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57B7A01-757B-46DA-BD39-8532467141E4}"/>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tx1"/>
                  </a:solidFill>
                  <a:latin typeface="Calibri" panose="020F0502020204030204" pitchFamily="34" charset="0"/>
                  <a:cs typeface="Calibri" panose="020F0502020204030204" pitchFamily="34" charset="0"/>
                </a:rPr>
                <a:t>Source :</a:t>
              </a:r>
              <a:r>
                <a:rPr lang="en-GB" sz="1100" dirty="0">
                  <a:solidFill>
                    <a:schemeClr val="tx1"/>
                  </a:solidFill>
                  <a:latin typeface="Calibri" panose="020F0502020204030204" pitchFamily="34" charset="0"/>
                  <a:cs typeface="Calibri" panose="020F0502020204030204" pitchFamily="34" charset="0"/>
                  <a:hlinkClick r:id="rId3"/>
                </a:rPr>
                <a:t>https://www.weblineindia.com/blog/considerations-for-hiring-offshore-net-development-company/</a:t>
              </a:r>
              <a:endParaRPr lang="en-GB" sz="1050" dirty="0">
                <a:solidFill>
                  <a:schemeClr val="tx1"/>
                </a:solidFill>
                <a:latin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C79C38F4-91EA-4373-8F7A-2B476439E7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2534539183"/>
      </p:ext>
    </p:extLst>
  </p:cSld>
  <p:clrMapOvr>
    <a:masterClrMapping/>
  </p:clrMapOvr>
</p:sld>
</file>

<file path=ppt/theme/theme1.xml><?xml version="1.0" encoding="utf-8"?>
<a:theme xmlns:a="http://schemas.openxmlformats.org/drawingml/2006/main" name="Minola template">
  <a:themeElements>
    <a:clrScheme name="Custom 347">
      <a:dk1>
        <a:srgbClr val="FFFFFF"/>
      </a:dk1>
      <a:lt1>
        <a:srgbClr val="0E0918"/>
      </a:lt1>
      <a:dk2>
        <a:srgbClr val="D1C8DA"/>
      </a:dk2>
      <a:lt2>
        <a:srgbClr val="8870A0"/>
      </a:lt2>
      <a:accent1>
        <a:srgbClr val="FF9E44"/>
      </a:accent1>
      <a:accent2>
        <a:srgbClr val="FF4093"/>
      </a:accent2>
      <a:accent3>
        <a:srgbClr val="C06EE2"/>
      </a:accent3>
      <a:accent4>
        <a:srgbClr val="5AA5DA"/>
      </a:accent4>
      <a:accent5>
        <a:srgbClr val="572D7E"/>
      </a:accent5>
      <a:accent6>
        <a:srgbClr val="0E091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TotalTime>
  <Words>935</Words>
  <Application>Microsoft Office PowerPoint</Application>
  <PresentationFormat>On-screen Show (16:9)</PresentationFormat>
  <Paragraphs>64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Minola template</vt:lpstr>
      <vt:lpstr>Top Considerations When Selecting an Offshore  .NET Development Company</vt:lpstr>
      <vt:lpstr>.NET History</vt:lpstr>
      <vt:lpstr>What is the difference between .NET core and .NET framework?</vt:lpstr>
      <vt:lpstr>Avoid these blunders when seeking offshore .NET Development</vt:lpstr>
      <vt:lpstr>Avoid these blunders when seeking offshore .NET Development</vt:lpstr>
      <vt:lpstr>Avoid these blunders when seeking offshore .NET Development</vt:lpstr>
      <vt:lpstr>Tips for Selecting an offshore .NET Development Company</vt:lpstr>
      <vt:lpstr>Tips for Selecting an offshore .NET Development Company</vt:lpstr>
      <vt:lpstr>Tips for Selecting an offshore .NET Development Company</vt:lpstr>
      <vt:lpstr>Why is WeblineIndia the Best ODC for Global Companies?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Adnan Z Mistry</dc:creator>
  <cp:lastModifiedBy>Adnan Mistry</cp:lastModifiedBy>
  <cp:revision>24</cp:revision>
  <dcterms:modified xsi:type="dcterms:W3CDTF">2022-12-05T05:33:34Z</dcterms:modified>
</cp:coreProperties>
</file>