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74" r:id="rId2"/>
    <p:sldId id="275" r:id="rId3"/>
    <p:sldId id="282" r:id="rId4"/>
    <p:sldId id="289" r:id="rId5"/>
    <p:sldId id="290" r:id="rId6"/>
    <p:sldId id="291" r:id="rId7"/>
    <p:sldId id="292" r:id="rId8"/>
    <p:sldId id="293" r:id="rId9"/>
    <p:sldId id="279" r:id="rId10"/>
    <p:sldId id="273" r:id="rId11"/>
  </p:sldIdLst>
  <p:sldSz cx="12192000" cy="6858000"/>
  <p:notesSz cx="6858000" cy="9144000"/>
  <p:embeddedFontLst>
    <p:embeddedFont>
      <p:font typeface="Calibri" panose="020F0502020204030204" pitchFamily="34" charset="0"/>
      <p:regular r:id="rId12"/>
      <p:bold r:id="rId13"/>
      <p:italic r:id="rId14"/>
      <p:boldItalic r:id="rId15"/>
    </p:embeddedFont>
    <p:embeddedFont>
      <p:font typeface="Calibri Light" panose="020F0302020204030204" pitchFamily="34" charset="0"/>
      <p:regular r:id="rId16"/>
      <p:italic r:id="rId17"/>
    </p:embeddedFont>
    <p:embeddedFont>
      <p:font typeface="Poppins" panose="00000500000000000000" pitchFamily="2" charset="0"/>
      <p:regular r:id="rId18"/>
      <p:bold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pos="438" userDrawn="1">
          <p15:clr>
            <a:srgbClr val="A4A3A4"/>
          </p15:clr>
        </p15:guide>
        <p15:guide id="4" pos="7242" userDrawn="1">
          <p15:clr>
            <a:srgbClr val="A4A3A4"/>
          </p15:clr>
        </p15:guide>
        <p15:guide id="5" orient="horz" pos="300" userDrawn="1">
          <p15:clr>
            <a:srgbClr val="A4A3A4"/>
          </p15:clr>
        </p15:guide>
        <p15:guide id="6" orient="horz" pos="4020" userDrawn="1">
          <p15:clr>
            <a:srgbClr val="A4A3A4"/>
          </p15:clr>
        </p15:guide>
        <p15:guide id="7" pos="57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3864"/>
    <a:srgbClr val="2BB294"/>
    <a:srgbClr val="3BC8DA"/>
    <a:srgbClr val="945D30"/>
    <a:srgbClr val="DE14D0"/>
    <a:srgbClr val="F1F9F6"/>
    <a:srgbClr val="FFFFFF"/>
    <a:srgbClr val="FFA43B"/>
    <a:srgbClr val="2E6DD4"/>
    <a:srgbClr val="ED65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92" autoAdjust="0"/>
    <p:restoredTop sz="96283" autoAdjust="0"/>
  </p:normalViewPr>
  <p:slideViewPr>
    <p:cSldViewPr snapToGrid="0" showGuides="1">
      <p:cViewPr>
        <p:scale>
          <a:sx n="100" d="100"/>
          <a:sy n="100" d="100"/>
        </p:scale>
        <p:origin x="1314" y="684"/>
      </p:cViewPr>
      <p:guideLst>
        <p:guide pos="3840"/>
        <p:guide pos="438"/>
        <p:guide pos="7242"/>
        <p:guide orient="horz" pos="300"/>
        <p:guide orient="horz" pos="4020"/>
        <p:guide pos="5768"/>
      </p:guideLst>
    </p:cSldViewPr>
  </p:slideViewPr>
  <p:notesTextViewPr>
    <p:cViewPr>
      <p:scale>
        <a:sx n="1" d="1"/>
        <a:sy n="1" d="1"/>
      </p:scale>
      <p:origin x="0" y="0"/>
    </p:cViewPr>
  </p:notesTextViewPr>
  <p:sorterViewPr>
    <p:cViewPr varScale="1">
      <p:scale>
        <a:sx n="100" d="100"/>
        <a:sy n="100" d="100"/>
      </p:scale>
      <p:origin x="0" y="-62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6ADBB1D8-A18D-5D2C-A1C3-B6F0E35CA60A}"/>
              </a:ext>
            </a:extLst>
          </p:cNvPr>
          <p:cNvSpPr>
            <a:spLocks noGrp="1"/>
          </p:cNvSpPr>
          <p:nvPr>
            <p:ph type="pic" sz="quarter" idx="10"/>
          </p:nvPr>
        </p:nvSpPr>
        <p:spPr>
          <a:xfrm>
            <a:off x="731476" y="475896"/>
            <a:ext cx="3284600" cy="3284600"/>
          </a:xfrm>
          <a:custGeom>
            <a:avLst/>
            <a:gdLst>
              <a:gd name="connsiteX0" fmla="*/ 0 w 3284600"/>
              <a:gd name="connsiteY0" fmla="*/ 0 h 3284600"/>
              <a:gd name="connsiteX1" fmla="*/ 3284600 w 3284600"/>
              <a:gd name="connsiteY1" fmla="*/ 0 h 3284600"/>
              <a:gd name="connsiteX2" fmla="*/ 3284600 w 3284600"/>
              <a:gd name="connsiteY2" fmla="*/ 3284600 h 3284600"/>
              <a:gd name="connsiteX3" fmla="*/ 0 w 3284600"/>
              <a:gd name="connsiteY3" fmla="*/ 3284600 h 3284600"/>
            </a:gdLst>
            <a:ahLst/>
            <a:cxnLst>
              <a:cxn ang="0">
                <a:pos x="connsiteX0" y="connsiteY0"/>
              </a:cxn>
              <a:cxn ang="0">
                <a:pos x="connsiteX1" y="connsiteY1"/>
              </a:cxn>
              <a:cxn ang="0">
                <a:pos x="connsiteX2" y="connsiteY2"/>
              </a:cxn>
              <a:cxn ang="0">
                <a:pos x="connsiteX3" y="connsiteY3"/>
              </a:cxn>
            </a:cxnLst>
            <a:rect l="l" t="t" r="r" b="b"/>
            <a:pathLst>
              <a:path w="3284600" h="3284600">
                <a:moveTo>
                  <a:pt x="0" y="0"/>
                </a:moveTo>
                <a:lnTo>
                  <a:pt x="3284600" y="0"/>
                </a:lnTo>
                <a:lnTo>
                  <a:pt x="3284600" y="3284600"/>
                </a:lnTo>
                <a:lnTo>
                  <a:pt x="0" y="3284600"/>
                </a:lnTo>
                <a:close/>
              </a:path>
            </a:pathLst>
          </a:custGeom>
        </p:spPr>
        <p:txBody>
          <a:bodyPr wrap="square">
            <a:noAutofit/>
          </a:bodyPr>
          <a:lstStyle/>
          <a:p>
            <a:endParaRPr lang="en-IN"/>
          </a:p>
        </p:txBody>
      </p:sp>
    </p:spTree>
    <p:extLst>
      <p:ext uri="{BB962C8B-B14F-4D97-AF65-F5344CB8AC3E}">
        <p14:creationId xmlns:p14="http://schemas.microsoft.com/office/powerpoint/2010/main" val="21660639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46A83-9487-4EB6-8CB2-AD4C3EF5A5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C838ED3-0025-4F7A-9267-31DD264D010E}"/>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6E56656-4618-462B-BCB7-04789B8C950B}"/>
              </a:ext>
            </a:extLst>
          </p:cNvPr>
          <p:cNvSpPr>
            <a:spLocks noGrp="1"/>
          </p:cNvSpPr>
          <p:nvPr>
            <p:ph type="dt" sz="half" idx="10"/>
          </p:nvPr>
        </p:nvSpPr>
        <p:spPr>
          <a:xfrm>
            <a:off x="838200" y="6356350"/>
            <a:ext cx="2743200" cy="365125"/>
          </a:xfrm>
          <a:prstGeom prst="rect">
            <a:avLst/>
          </a:prstGeom>
        </p:spPr>
        <p:txBody>
          <a:bodyPr/>
          <a:lstStyle/>
          <a:p>
            <a:fld id="{7EBE7F2F-AABE-4892-8D4C-C67BF5CA2C98}" type="datetimeFigureOut">
              <a:rPr lang="en-GB" smtClean="0"/>
              <a:t>10/04/2023</a:t>
            </a:fld>
            <a:endParaRPr lang="en-GB" dirty="0"/>
          </a:p>
        </p:txBody>
      </p:sp>
      <p:sp>
        <p:nvSpPr>
          <p:cNvPr id="5" name="Footer Placeholder 4">
            <a:extLst>
              <a:ext uri="{FF2B5EF4-FFF2-40B4-BE49-F238E27FC236}">
                <a16:creationId xmlns:a16="http://schemas.microsoft.com/office/drawing/2014/main" id="{86046534-FB55-49CF-A2B6-E853082275FE}"/>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6" name="Slide Number Placeholder 5">
            <a:extLst>
              <a:ext uri="{FF2B5EF4-FFF2-40B4-BE49-F238E27FC236}">
                <a16:creationId xmlns:a16="http://schemas.microsoft.com/office/drawing/2014/main" id="{9CB60703-50BB-4E5C-A126-DEF6F814866A}"/>
              </a:ext>
            </a:extLst>
          </p:cNvPr>
          <p:cNvSpPr>
            <a:spLocks noGrp="1"/>
          </p:cNvSpPr>
          <p:nvPr>
            <p:ph type="sldNum" sz="quarter" idx="12"/>
          </p:nvPr>
        </p:nvSpPr>
        <p:spPr>
          <a:xfrm>
            <a:off x="8610600" y="6356350"/>
            <a:ext cx="2743200" cy="365125"/>
          </a:xfrm>
          <a:prstGeom prst="rect">
            <a:avLst/>
          </a:prstGeom>
        </p:spPr>
        <p:txBody>
          <a:bodyPr/>
          <a:lstStyle/>
          <a:p>
            <a:fld id="{20B63F60-ACF9-4F7B-8317-B93A3EF12787}" type="slidenum">
              <a:rPr lang="en-GB" smtClean="0"/>
              <a:t>‹#›</a:t>
            </a:fld>
            <a:endParaRPr lang="en-GB" dirty="0"/>
          </a:p>
        </p:txBody>
      </p:sp>
    </p:spTree>
    <p:extLst>
      <p:ext uri="{BB962C8B-B14F-4D97-AF65-F5344CB8AC3E}">
        <p14:creationId xmlns:p14="http://schemas.microsoft.com/office/powerpoint/2010/main" val="32657717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82188EB4-7F6A-21CC-DB20-DA80F2CB1B32}"/>
              </a:ext>
            </a:extLst>
          </p:cNvPr>
          <p:cNvSpPr>
            <a:spLocks noGrp="1"/>
          </p:cNvSpPr>
          <p:nvPr>
            <p:ph type="pic" sz="quarter" idx="10"/>
          </p:nvPr>
        </p:nvSpPr>
        <p:spPr>
          <a:xfrm>
            <a:off x="695324" y="2655478"/>
            <a:ext cx="2606675" cy="2606675"/>
          </a:xfrm>
          <a:custGeom>
            <a:avLst/>
            <a:gdLst>
              <a:gd name="connsiteX0" fmla="*/ 0 w 2606675"/>
              <a:gd name="connsiteY0" fmla="*/ 0 h 2606675"/>
              <a:gd name="connsiteX1" fmla="*/ 2606675 w 2606675"/>
              <a:gd name="connsiteY1" fmla="*/ 0 h 2606675"/>
              <a:gd name="connsiteX2" fmla="*/ 2606675 w 2606675"/>
              <a:gd name="connsiteY2" fmla="*/ 2606675 h 2606675"/>
              <a:gd name="connsiteX3" fmla="*/ 0 w 2606675"/>
              <a:gd name="connsiteY3" fmla="*/ 2606675 h 2606675"/>
            </a:gdLst>
            <a:ahLst/>
            <a:cxnLst>
              <a:cxn ang="0">
                <a:pos x="connsiteX0" y="connsiteY0"/>
              </a:cxn>
              <a:cxn ang="0">
                <a:pos x="connsiteX1" y="connsiteY1"/>
              </a:cxn>
              <a:cxn ang="0">
                <a:pos x="connsiteX2" y="connsiteY2"/>
              </a:cxn>
              <a:cxn ang="0">
                <a:pos x="connsiteX3" y="connsiteY3"/>
              </a:cxn>
            </a:cxnLst>
            <a:rect l="l" t="t" r="r" b="b"/>
            <a:pathLst>
              <a:path w="2606675" h="2606675">
                <a:moveTo>
                  <a:pt x="0" y="0"/>
                </a:moveTo>
                <a:lnTo>
                  <a:pt x="2606675" y="0"/>
                </a:lnTo>
                <a:lnTo>
                  <a:pt x="2606675" y="2606675"/>
                </a:lnTo>
                <a:lnTo>
                  <a:pt x="0" y="2606675"/>
                </a:lnTo>
                <a:close/>
              </a:path>
            </a:pathLst>
          </a:custGeom>
        </p:spPr>
        <p:txBody>
          <a:bodyPr wrap="square">
            <a:noAutofit/>
          </a:bodyPr>
          <a:lstStyle/>
          <a:p>
            <a:endParaRPr lang="en-IN" dirty="0"/>
          </a:p>
        </p:txBody>
      </p:sp>
      <p:sp>
        <p:nvSpPr>
          <p:cNvPr id="18" name="Picture Placeholder 17">
            <a:extLst>
              <a:ext uri="{FF2B5EF4-FFF2-40B4-BE49-F238E27FC236}">
                <a16:creationId xmlns:a16="http://schemas.microsoft.com/office/drawing/2014/main" id="{647558B6-45E9-29BB-BA2A-E7295ED67BA8}"/>
              </a:ext>
            </a:extLst>
          </p:cNvPr>
          <p:cNvSpPr>
            <a:spLocks noGrp="1"/>
          </p:cNvSpPr>
          <p:nvPr>
            <p:ph type="pic" sz="quarter" idx="11"/>
          </p:nvPr>
        </p:nvSpPr>
        <p:spPr>
          <a:xfrm>
            <a:off x="3426883" y="2655478"/>
            <a:ext cx="2606675" cy="2606675"/>
          </a:xfrm>
          <a:custGeom>
            <a:avLst/>
            <a:gdLst>
              <a:gd name="connsiteX0" fmla="*/ 0 w 2606675"/>
              <a:gd name="connsiteY0" fmla="*/ 0 h 2606675"/>
              <a:gd name="connsiteX1" fmla="*/ 2606675 w 2606675"/>
              <a:gd name="connsiteY1" fmla="*/ 0 h 2606675"/>
              <a:gd name="connsiteX2" fmla="*/ 2606675 w 2606675"/>
              <a:gd name="connsiteY2" fmla="*/ 2606675 h 2606675"/>
              <a:gd name="connsiteX3" fmla="*/ 0 w 2606675"/>
              <a:gd name="connsiteY3" fmla="*/ 2606675 h 2606675"/>
            </a:gdLst>
            <a:ahLst/>
            <a:cxnLst>
              <a:cxn ang="0">
                <a:pos x="connsiteX0" y="connsiteY0"/>
              </a:cxn>
              <a:cxn ang="0">
                <a:pos x="connsiteX1" y="connsiteY1"/>
              </a:cxn>
              <a:cxn ang="0">
                <a:pos x="connsiteX2" y="connsiteY2"/>
              </a:cxn>
              <a:cxn ang="0">
                <a:pos x="connsiteX3" y="connsiteY3"/>
              </a:cxn>
            </a:cxnLst>
            <a:rect l="l" t="t" r="r" b="b"/>
            <a:pathLst>
              <a:path w="2606675" h="2606675">
                <a:moveTo>
                  <a:pt x="0" y="0"/>
                </a:moveTo>
                <a:lnTo>
                  <a:pt x="2606675" y="0"/>
                </a:lnTo>
                <a:lnTo>
                  <a:pt x="2606675" y="2606675"/>
                </a:lnTo>
                <a:lnTo>
                  <a:pt x="0" y="2606675"/>
                </a:lnTo>
                <a:close/>
              </a:path>
            </a:pathLst>
          </a:custGeom>
        </p:spPr>
        <p:txBody>
          <a:bodyPr wrap="square">
            <a:noAutofit/>
          </a:bodyPr>
          <a:lstStyle/>
          <a:p>
            <a:endParaRPr lang="en-IN" dirty="0"/>
          </a:p>
        </p:txBody>
      </p:sp>
      <p:sp>
        <p:nvSpPr>
          <p:cNvPr id="19" name="Picture Placeholder 18">
            <a:extLst>
              <a:ext uri="{FF2B5EF4-FFF2-40B4-BE49-F238E27FC236}">
                <a16:creationId xmlns:a16="http://schemas.microsoft.com/office/drawing/2014/main" id="{023321EA-BEC7-A3B7-A65D-B80D124B6D7C}"/>
              </a:ext>
            </a:extLst>
          </p:cNvPr>
          <p:cNvSpPr>
            <a:spLocks noGrp="1"/>
          </p:cNvSpPr>
          <p:nvPr>
            <p:ph type="pic" sz="quarter" idx="12"/>
          </p:nvPr>
        </p:nvSpPr>
        <p:spPr>
          <a:xfrm>
            <a:off x="6158442" y="2655478"/>
            <a:ext cx="2606675" cy="2606675"/>
          </a:xfrm>
          <a:custGeom>
            <a:avLst/>
            <a:gdLst>
              <a:gd name="connsiteX0" fmla="*/ 0 w 2606675"/>
              <a:gd name="connsiteY0" fmla="*/ 0 h 2606675"/>
              <a:gd name="connsiteX1" fmla="*/ 2606675 w 2606675"/>
              <a:gd name="connsiteY1" fmla="*/ 0 h 2606675"/>
              <a:gd name="connsiteX2" fmla="*/ 2606675 w 2606675"/>
              <a:gd name="connsiteY2" fmla="*/ 2606675 h 2606675"/>
              <a:gd name="connsiteX3" fmla="*/ 0 w 2606675"/>
              <a:gd name="connsiteY3" fmla="*/ 2606675 h 2606675"/>
            </a:gdLst>
            <a:ahLst/>
            <a:cxnLst>
              <a:cxn ang="0">
                <a:pos x="connsiteX0" y="connsiteY0"/>
              </a:cxn>
              <a:cxn ang="0">
                <a:pos x="connsiteX1" y="connsiteY1"/>
              </a:cxn>
              <a:cxn ang="0">
                <a:pos x="connsiteX2" y="connsiteY2"/>
              </a:cxn>
              <a:cxn ang="0">
                <a:pos x="connsiteX3" y="connsiteY3"/>
              </a:cxn>
            </a:cxnLst>
            <a:rect l="l" t="t" r="r" b="b"/>
            <a:pathLst>
              <a:path w="2606675" h="2606675">
                <a:moveTo>
                  <a:pt x="0" y="0"/>
                </a:moveTo>
                <a:lnTo>
                  <a:pt x="2606675" y="0"/>
                </a:lnTo>
                <a:lnTo>
                  <a:pt x="2606675" y="2606675"/>
                </a:lnTo>
                <a:lnTo>
                  <a:pt x="0" y="2606675"/>
                </a:lnTo>
                <a:close/>
              </a:path>
            </a:pathLst>
          </a:custGeom>
        </p:spPr>
        <p:txBody>
          <a:bodyPr wrap="square">
            <a:noAutofit/>
          </a:bodyPr>
          <a:lstStyle/>
          <a:p>
            <a:endParaRPr lang="en-IN"/>
          </a:p>
        </p:txBody>
      </p:sp>
      <p:sp>
        <p:nvSpPr>
          <p:cNvPr id="20" name="Picture Placeholder 19">
            <a:extLst>
              <a:ext uri="{FF2B5EF4-FFF2-40B4-BE49-F238E27FC236}">
                <a16:creationId xmlns:a16="http://schemas.microsoft.com/office/drawing/2014/main" id="{B692193D-4BC6-BD6B-FD3E-D8E5C0547CA8}"/>
              </a:ext>
            </a:extLst>
          </p:cNvPr>
          <p:cNvSpPr>
            <a:spLocks noGrp="1"/>
          </p:cNvSpPr>
          <p:nvPr>
            <p:ph type="pic" sz="quarter" idx="13"/>
          </p:nvPr>
        </p:nvSpPr>
        <p:spPr>
          <a:xfrm>
            <a:off x="8890000" y="2655478"/>
            <a:ext cx="2606675" cy="2606675"/>
          </a:xfrm>
          <a:custGeom>
            <a:avLst/>
            <a:gdLst>
              <a:gd name="connsiteX0" fmla="*/ 0 w 2606675"/>
              <a:gd name="connsiteY0" fmla="*/ 0 h 2606675"/>
              <a:gd name="connsiteX1" fmla="*/ 2606675 w 2606675"/>
              <a:gd name="connsiteY1" fmla="*/ 0 h 2606675"/>
              <a:gd name="connsiteX2" fmla="*/ 2606675 w 2606675"/>
              <a:gd name="connsiteY2" fmla="*/ 2606675 h 2606675"/>
              <a:gd name="connsiteX3" fmla="*/ 0 w 2606675"/>
              <a:gd name="connsiteY3" fmla="*/ 2606675 h 2606675"/>
            </a:gdLst>
            <a:ahLst/>
            <a:cxnLst>
              <a:cxn ang="0">
                <a:pos x="connsiteX0" y="connsiteY0"/>
              </a:cxn>
              <a:cxn ang="0">
                <a:pos x="connsiteX1" y="connsiteY1"/>
              </a:cxn>
              <a:cxn ang="0">
                <a:pos x="connsiteX2" y="connsiteY2"/>
              </a:cxn>
              <a:cxn ang="0">
                <a:pos x="connsiteX3" y="connsiteY3"/>
              </a:cxn>
            </a:cxnLst>
            <a:rect l="l" t="t" r="r" b="b"/>
            <a:pathLst>
              <a:path w="2606675" h="2606675">
                <a:moveTo>
                  <a:pt x="0" y="0"/>
                </a:moveTo>
                <a:lnTo>
                  <a:pt x="2606675" y="0"/>
                </a:lnTo>
                <a:lnTo>
                  <a:pt x="2606675" y="2606675"/>
                </a:lnTo>
                <a:lnTo>
                  <a:pt x="0" y="2606675"/>
                </a:lnTo>
                <a:close/>
              </a:path>
            </a:pathLst>
          </a:custGeom>
        </p:spPr>
        <p:txBody>
          <a:bodyPr wrap="square">
            <a:noAutofit/>
          </a:bodyPr>
          <a:lstStyle/>
          <a:p>
            <a:endParaRPr lang="en-IN"/>
          </a:p>
        </p:txBody>
      </p:sp>
    </p:spTree>
    <p:extLst>
      <p:ext uri="{BB962C8B-B14F-4D97-AF65-F5344CB8AC3E}">
        <p14:creationId xmlns:p14="http://schemas.microsoft.com/office/powerpoint/2010/main" val="41438895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FEE4E-C111-42F9-8BB6-746E32D565E0}"/>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EC9735DA-7523-4CFF-9DFC-8E4E2619F954}"/>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6CC3EAE-EB02-4501-9EE5-3BC1AF06921E}"/>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E4A28CF6-4F3B-4542-92C8-25C006568EA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1217DC-0C6D-48B9-81EF-3D00E6BFFDDF}"/>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A03C24F4-66DE-48A8-9D49-40DA37F620A8}"/>
              </a:ext>
            </a:extLst>
          </p:cNvPr>
          <p:cNvSpPr>
            <a:spLocks noGrp="1"/>
          </p:cNvSpPr>
          <p:nvPr>
            <p:ph type="dt" sz="half" idx="10"/>
          </p:nvPr>
        </p:nvSpPr>
        <p:spPr>
          <a:xfrm>
            <a:off x="838200" y="6356350"/>
            <a:ext cx="2743200" cy="365125"/>
          </a:xfrm>
          <a:prstGeom prst="rect">
            <a:avLst/>
          </a:prstGeom>
        </p:spPr>
        <p:txBody>
          <a:bodyPr/>
          <a:lstStyle/>
          <a:p>
            <a:fld id="{98B8ED53-04B1-4CE0-9945-0D8638B42437}" type="datetimeFigureOut">
              <a:rPr lang="en-IN" smtClean="0"/>
              <a:t>10-04-2023</a:t>
            </a:fld>
            <a:endParaRPr lang="en-IN"/>
          </a:p>
        </p:txBody>
      </p:sp>
      <p:sp>
        <p:nvSpPr>
          <p:cNvPr id="8" name="Footer Placeholder 7">
            <a:extLst>
              <a:ext uri="{FF2B5EF4-FFF2-40B4-BE49-F238E27FC236}">
                <a16:creationId xmlns:a16="http://schemas.microsoft.com/office/drawing/2014/main" id="{30F56F18-AD73-4E71-AF9B-3AB91B7F021E}"/>
              </a:ext>
            </a:extLst>
          </p:cNvPr>
          <p:cNvSpPr>
            <a:spLocks noGrp="1"/>
          </p:cNvSpPr>
          <p:nvPr>
            <p:ph type="ftr" sz="quarter" idx="11"/>
          </p:nvPr>
        </p:nvSpPr>
        <p:spPr>
          <a:xfrm>
            <a:off x="4038600" y="6356350"/>
            <a:ext cx="4114800" cy="365125"/>
          </a:xfrm>
          <a:prstGeom prst="rect">
            <a:avLst/>
          </a:prstGeom>
        </p:spPr>
        <p:txBody>
          <a:bodyPr/>
          <a:lstStyle/>
          <a:p>
            <a:endParaRPr lang="en-IN"/>
          </a:p>
        </p:txBody>
      </p:sp>
      <p:sp>
        <p:nvSpPr>
          <p:cNvPr id="9" name="Slide Number Placeholder 8">
            <a:extLst>
              <a:ext uri="{FF2B5EF4-FFF2-40B4-BE49-F238E27FC236}">
                <a16:creationId xmlns:a16="http://schemas.microsoft.com/office/drawing/2014/main" id="{F2ADC409-F581-4FA3-8470-49C1CF2C8F27}"/>
              </a:ext>
            </a:extLst>
          </p:cNvPr>
          <p:cNvSpPr>
            <a:spLocks noGrp="1"/>
          </p:cNvSpPr>
          <p:nvPr>
            <p:ph type="sldNum" sz="quarter" idx="12"/>
          </p:nvPr>
        </p:nvSpPr>
        <p:spPr>
          <a:xfrm>
            <a:off x="8610600" y="6356350"/>
            <a:ext cx="2743200" cy="365125"/>
          </a:xfrm>
          <a:prstGeom prst="rect">
            <a:avLst/>
          </a:prstGeom>
        </p:spPr>
        <p:txBody>
          <a:bodyPr/>
          <a:lstStyle/>
          <a:p>
            <a:fld id="{2B6FBDD0-AF6D-4FD7-94FA-3ED5E2D9C814}" type="slidenum">
              <a:rPr lang="en-IN" smtClean="0"/>
              <a:t>‹#›</a:t>
            </a:fld>
            <a:endParaRPr lang="en-IN"/>
          </a:p>
        </p:txBody>
      </p:sp>
    </p:spTree>
    <p:extLst>
      <p:ext uri="{BB962C8B-B14F-4D97-AF65-F5344CB8AC3E}">
        <p14:creationId xmlns:p14="http://schemas.microsoft.com/office/powerpoint/2010/main" val="1192180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8959F-D94F-4A3D-A24D-40E998CA4E4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75D3C73D-5419-44B5-AA21-49796EA7855C}"/>
              </a:ext>
            </a:extLst>
          </p:cNvPr>
          <p:cNvSpPr>
            <a:spLocks noGrp="1"/>
          </p:cNvSpPr>
          <p:nvPr>
            <p:ph type="dt" sz="half" idx="10"/>
          </p:nvPr>
        </p:nvSpPr>
        <p:spPr>
          <a:xfrm>
            <a:off x="838200" y="6356350"/>
            <a:ext cx="2743200" cy="365125"/>
          </a:xfrm>
          <a:prstGeom prst="rect">
            <a:avLst/>
          </a:prstGeom>
        </p:spPr>
        <p:txBody>
          <a:bodyPr/>
          <a:lstStyle/>
          <a:p>
            <a:fld id="{98B8ED53-04B1-4CE0-9945-0D8638B42437}" type="datetimeFigureOut">
              <a:rPr lang="en-IN" smtClean="0"/>
              <a:t>10-04-2023</a:t>
            </a:fld>
            <a:endParaRPr lang="en-IN"/>
          </a:p>
        </p:txBody>
      </p:sp>
      <p:sp>
        <p:nvSpPr>
          <p:cNvPr id="4" name="Footer Placeholder 3">
            <a:extLst>
              <a:ext uri="{FF2B5EF4-FFF2-40B4-BE49-F238E27FC236}">
                <a16:creationId xmlns:a16="http://schemas.microsoft.com/office/drawing/2014/main" id="{0D027FCA-52C9-41C4-8066-ED3083E82981}"/>
              </a:ext>
            </a:extLst>
          </p:cNvPr>
          <p:cNvSpPr>
            <a:spLocks noGrp="1"/>
          </p:cNvSpPr>
          <p:nvPr>
            <p:ph type="ftr" sz="quarter" idx="11"/>
          </p:nvPr>
        </p:nvSpPr>
        <p:spPr>
          <a:xfrm>
            <a:off x="4038600" y="6356350"/>
            <a:ext cx="4114800" cy="365125"/>
          </a:xfrm>
          <a:prstGeom prst="rect">
            <a:avLst/>
          </a:prstGeom>
        </p:spPr>
        <p:txBody>
          <a:bodyPr/>
          <a:lstStyle/>
          <a:p>
            <a:endParaRPr lang="en-IN"/>
          </a:p>
        </p:txBody>
      </p:sp>
      <p:sp>
        <p:nvSpPr>
          <p:cNvPr id="5" name="Slide Number Placeholder 4">
            <a:extLst>
              <a:ext uri="{FF2B5EF4-FFF2-40B4-BE49-F238E27FC236}">
                <a16:creationId xmlns:a16="http://schemas.microsoft.com/office/drawing/2014/main" id="{5BA93430-DE59-4BE6-9095-A839C074089C}"/>
              </a:ext>
            </a:extLst>
          </p:cNvPr>
          <p:cNvSpPr>
            <a:spLocks noGrp="1"/>
          </p:cNvSpPr>
          <p:nvPr>
            <p:ph type="sldNum" sz="quarter" idx="12"/>
          </p:nvPr>
        </p:nvSpPr>
        <p:spPr>
          <a:xfrm>
            <a:off x="8610600" y="6356350"/>
            <a:ext cx="2743200" cy="365125"/>
          </a:xfrm>
          <a:prstGeom prst="rect">
            <a:avLst/>
          </a:prstGeom>
        </p:spPr>
        <p:txBody>
          <a:bodyPr/>
          <a:lstStyle/>
          <a:p>
            <a:fld id="{2B6FBDD0-AF6D-4FD7-94FA-3ED5E2D9C814}" type="slidenum">
              <a:rPr lang="en-IN" smtClean="0"/>
              <a:t>‹#›</a:t>
            </a:fld>
            <a:endParaRPr lang="en-IN"/>
          </a:p>
        </p:txBody>
      </p:sp>
    </p:spTree>
    <p:extLst>
      <p:ext uri="{BB962C8B-B14F-4D97-AF65-F5344CB8AC3E}">
        <p14:creationId xmlns:p14="http://schemas.microsoft.com/office/powerpoint/2010/main" val="1366855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99BF92-7A7C-4058-BB24-D42AFCB84E5C}"/>
              </a:ext>
            </a:extLst>
          </p:cNvPr>
          <p:cNvSpPr>
            <a:spLocks noGrp="1"/>
          </p:cNvSpPr>
          <p:nvPr>
            <p:ph type="dt" sz="half" idx="10"/>
          </p:nvPr>
        </p:nvSpPr>
        <p:spPr>
          <a:xfrm>
            <a:off x="838200" y="6356350"/>
            <a:ext cx="2743200" cy="365125"/>
          </a:xfrm>
          <a:prstGeom prst="rect">
            <a:avLst/>
          </a:prstGeom>
        </p:spPr>
        <p:txBody>
          <a:bodyPr/>
          <a:lstStyle/>
          <a:p>
            <a:fld id="{98B8ED53-04B1-4CE0-9945-0D8638B42437}" type="datetimeFigureOut">
              <a:rPr lang="en-IN" smtClean="0"/>
              <a:t>10-04-2023</a:t>
            </a:fld>
            <a:endParaRPr lang="en-IN"/>
          </a:p>
        </p:txBody>
      </p:sp>
      <p:sp>
        <p:nvSpPr>
          <p:cNvPr id="3" name="Footer Placeholder 2">
            <a:extLst>
              <a:ext uri="{FF2B5EF4-FFF2-40B4-BE49-F238E27FC236}">
                <a16:creationId xmlns:a16="http://schemas.microsoft.com/office/drawing/2014/main" id="{16EE9ABA-2B03-4C5B-9270-EC42625F7A73}"/>
              </a:ext>
            </a:extLst>
          </p:cNvPr>
          <p:cNvSpPr>
            <a:spLocks noGrp="1"/>
          </p:cNvSpPr>
          <p:nvPr>
            <p:ph type="ftr" sz="quarter" idx="11"/>
          </p:nvPr>
        </p:nvSpPr>
        <p:spPr>
          <a:xfrm>
            <a:off x="4038600" y="6356350"/>
            <a:ext cx="4114800" cy="365125"/>
          </a:xfrm>
          <a:prstGeom prst="rect">
            <a:avLst/>
          </a:prstGeom>
        </p:spPr>
        <p:txBody>
          <a:bodyPr/>
          <a:lstStyle/>
          <a:p>
            <a:endParaRPr lang="en-IN"/>
          </a:p>
        </p:txBody>
      </p:sp>
      <p:sp>
        <p:nvSpPr>
          <p:cNvPr id="4" name="Slide Number Placeholder 3">
            <a:extLst>
              <a:ext uri="{FF2B5EF4-FFF2-40B4-BE49-F238E27FC236}">
                <a16:creationId xmlns:a16="http://schemas.microsoft.com/office/drawing/2014/main" id="{72C01FDB-556A-4B27-A9A9-18EAB9D1794A}"/>
              </a:ext>
            </a:extLst>
          </p:cNvPr>
          <p:cNvSpPr>
            <a:spLocks noGrp="1"/>
          </p:cNvSpPr>
          <p:nvPr>
            <p:ph type="sldNum" sz="quarter" idx="12"/>
          </p:nvPr>
        </p:nvSpPr>
        <p:spPr>
          <a:xfrm>
            <a:off x="8610600" y="6356350"/>
            <a:ext cx="2743200" cy="365125"/>
          </a:xfrm>
          <a:prstGeom prst="rect">
            <a:avLst/>
          </a:prstGeom>
        </p:spPr>
        <p:txBody>
          <a:bodyPr/>
          <a:lstStyle/>
          <a:p>
            <a:fld id="{2B6FBDD0-AF6D-4FD7-94FA-3ED5E2D9C814}" type="slidenum">
              <a:rPr lang="en-IN" smtClean="0"/>
              <a:t>‹#›</a:t>
            </a:fld>
            <a:endParaRPr lang="en-IN"/>
          </a:p>
        </p:txBody>
      </p:sp>
    </p:spTree>
    <p:extLst>
      <p:ext uri="{BB962C8B-B14F-4D97-AF65-F5344CB8AC3E}">
        <p14:creationId xmlns:p14="http://schemas.microsoft.com/office/powerpoint/2010/main" val="3531510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EDFD6-00C6-482F-B7A6-347043469A4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6B38055-61A4-4A30-A0D2-3A0A2F06203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818B1B23-E579-4666-AEBE-62A3489D0B3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E89FB2-B9BA-4C64-A3CC-7491909E4473}"/>
              </a:ext>
            </a:extLst>
          </p:cNvPr>
          <p:cNvSpPr>
            <a:spLocks noGrp="1"/>
          </p:cNvSpPr>
          <p:nvPr>
            <p:ph type="dt" sz="half" idx="10"/>
          </p:nvPr>
        </p:nvSpPr>
        <p:spPr>
          <a:xfrm>
            <a:off x="838200" y="6356350"/>
            <a:ext cx="2743200" cy="365125"/>
          </a:xfrm>
          <a:prstGeom prst="rect">
            <a:avLst/>
          </a:prstGeom>
        </p:spPr>
        <p:txBody>
          <a:bodyPr/>
          <a:lstStyle/>
          <a:p>
            <a:fld id="{98B8ED53-04B1-4CE0-9945-0D8638B42437}" type="datetimeFigureOut">
              <a:rPr lang="en-IN" smtClean="0"/>
              <a:t>10-04-2023</a:t>
            </a:fld>
            <a:endParaRPr lang="en-IN"/>
          </a:p>
        </p:txBody>
      </p:sp>
      <p:sp>
        <p:nvSpPr>
          <p:cNvPr id="6" name="Footer Placeholder 5">
            <a:extLst>
              <a:ext uri="{FF2B5EF4-FFF2-40B4-BE49-F238E27FC236}">
                <a16:creationId xmlns:a16="http://schemas.microsoft.com/office/drawing/2014/main" id="{0B124EB4-B9E2-4695-BBB7-DF34F38049F7}"/>
              </a:ext>
            </a:extLst>
          </p:cNvPr>
          <p:cNvSpPr>
            <a:spLocks noGrp="1"/>
          </p:cNvSpPr>
          <p:nvPr>
            <p:ph type="ftr" sz="quarter" idx="11"/>
          </p:nvPr>
        </p:nvSpPr>
        <p:spPr>
          <a:xfrm>
            <a:off x="4038600" y="6356350"/>
            <a:ext cx="4114800" cy="365125"/>
          </a:xfrm>
          <a:prstGeom prst="rect">
            <a:avLst/>
          </a:prstGeom>
        </p:spPr>
        <p:txBody>
          <a:bodyPr/>
          <a:lstStyle/>
          <a:p>
            <a:endParaRPr lang="en-IN"/>
          </a:p>
        </p:txBody>
      </p:sp>
      <p:sp>
        <p:nvSpPr>
          <p:cNvPr id="7" name="Slide Number Placeholder 6">
            <a:extLst>
              <a:ext uri="{FF2B5EF4-FFF2-40B4-BE49-F238E27FC236}">
                <a16:creationId xmlns:a16="http://schemas.microsoft.com/office/drawing/2014/main" id="{DD7CA07C-36EF-4AD9-8AD8-759044DDD683}"/>
              </a:ext>
            </a:extLst>
          </p:cNvPr>
          <p:cNvSpPr>
            <a:spLocks noGrp="1"/>
          </p:cNvSpPr>
          <p:nvPr>
            <p:ph type="sldNum" sz="quarter" idx="12"/>
          </p:nvPr>
        </p:nvSpPr>
        <p:spPr>
          <a:xfrm>
            <a:off x="8610600" y="6356350"/>
            <a:ext cx="2743200" cy="365125"/>
          </a:xfrm>
          <a:prstGeom prst="rect">
            <a:avLst/>
          </a:prstGeom>
        </p:spPr>
        <p:txBody>
          <a:bodyPr/>
          <a:lstStyle/>
          <a:p>
            <a:fld id="{2B6FBDD0-AF6D-4FD7-94FA-3ED5E2D9C814}" type="slidenum">
              <a:rPr lang="en-IN" smtClean="0"/>
              <a:t>‹#›</a:t>
            </a:fld>
            <a:endParaRPr lang="en-IN"/>
          </a:p>
        </p:txBody>
      </p:sp>
    </p:spTree>
    <p:extLst>
      <p:ext uri="{BB962C8B-B14F-4D97-AF65-F5344CB8AC3E}">
        <p14:creationId xmlns:p14="http://schemas.microsoft.com/office/powerpoint/2010/main" val="2406610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E4494-F332-4EBB-A5DB-1017AE2782F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35B47CA2-0954-40A9-9D99-730920CF6E50}"/>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AFFC8143-B631-4DA1-87F9-783F7491403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D7DCE4-4E07-446E-96D1-178DBD7D58E5}"/>
              </a:ext>
            </a:extLst>
          </p:cNvPr>
          <p:cNvSpPr>
            <a:spLocks noGrp="1"/>
          </p:cNvSpPr>
          <p:nvPr>
            <p:ph type="dt" sz="half" idx="10"/>
          </p:nvPr>
        </p:nvSpPr>
        <p:spPr>
          <a:xfrm>
            <a:off x="838200" y="6356350"/>
            <a:ext cx="2743200" cy="365125"/>
          </a:xfrm>
          <a:prstGeom prst="rect">
            <a:avLst/>
          </a:prstGeom>
        </p:spPr>
        <p:txBody>
          <a:bodyPr/>
          <a:lstStyle/>
          <a:p>
            <a:fld id="{98B8ED53-04B1-4CE0-9945-0D8638B42437}" type="datetimeFigureOut">
              <a:rPr lang="en-IN" smtClean="0"/>
              <a:t>10-04-2023</a:t>
            </a:fld>
            <a:endParaRPr lang="en-IN"/>
          </a:p>
        </p:txBody>
      </p:sp>
      <p:sp>
        <p:nvSpPr>
          <p:cNvPr id="6" name="Footer Placeholder 5">
            <a:extLst>
              <a:ext uri="{FF2B5EF4-FFF2-40B4-BE49-F238E27FC236}">
                <a16:creationId xmlns:a16="http://schemas.microsoft.com/office/drawing/2014/main" id="{818A130A-AA2D-47B3-ADD8-9F1014DA6A48}"/>
              </a:ext>
            </a:extLst>
          </p:cNvPr>
          <p:cNvSpPr>
            <a:spLocks noGrp="1"/>
          </p:cNvSpPr>
          <p:nvPr>
            <p:ph type="ftr" sz="quarter" idx="11"/>
          </p:nvPr>
        </p:nvSpPr>
        <p:spPr>
          <a:xfrm>
            <a:off x="4038600" y="6356350"/>
            <a:ext cx="4114800" cy="365125"/>
          </a:xfrm>
          <a:prstGeom prst="rect">
            <a:avLst/>
          </a:prstGeom>
        </p:spPr>
        <p:txBody>
          <a:bodyPr/>
          <a:lstStyle/>
          <a:p>
            <a:endParaRPr lang="en-IN"/>
          </a:p>
        </p:txBody>
      </p:sp>
      <p:sp>
        <p:nvSpPr>
          <p:cNvPr id="7" name="Slide Number Placeholder 6">
            <a:extLst>
              <a:ext uri="{FF2B5EF4-FFF2-40B4-BE49-F238E27FC236}">
                <a16:creationId xmlns:a16="http://schemas.microsoft.com/office/drawing/2014/main" id="{16BBEF34-BEB7-4321-8FAC-297314A41F47}"/>
              </a:ext>
            </a:extLst>
          </p:cNvPr>
          <p:cNvSpPr>
            <a:spLocks noGrp="1"/>
          </p:cNvSpPr>
          <p:nvPr>
            <p:ph type="sldNum" sz="quarter" idx="12"/>
          </p:nvPr>
        </p:nvSpPr>
        <p:spPr>
          <a:xfrm>
            <a:off x="8610600" y="6356350"/>
            <a:ext cx="2743200" cy="365125"/>
          </a:xfrm>
          <a:prstGeom prst="rect">
            <a:avLst/>
          </a:prstGeom>
        </p:spPr>
        <p:txBody>
          <a:bodyPr/>
          <a:lstStyle/>
          <a:p>
            <a:fld id="{2B6FBDD0-AF6D-4FD7-94FA-3ED5E2D9C814}" type="slidenum">
              <a:rPr lang="en-IN" smtClean="0"/>
              <a:t>‹#›</a:t>
            </a:fld>
            <a:endParaRPr lang="en-IN"/>
          </a:p>
        </p:txBody>
      </p:sp>
    </p:spTree>
    <p:extLst>
      <p:ext uri="{BB962C8B-B14F-4D97-AF65-F5344CB8AC3E}">
        <p14:creationId xmlns:p14="http://schemas.microsoft.com/office/powerpoint/2010/main" val="3884219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D962F-E843-4796-A161-C9ED6D7607E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A18D8781-6CDB-4BB3-BD02-9A729F19F1A3}"/>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A6B6EE6-B9B5-446A-9442-B6C746F8309C}"/>
              </a:ext>
            </a:extLst>
          </p:cNvPr>
          <p:cNvSpPr>
            <a:spLocks noGrp="1"/>
          </p:cNvSpPr>
          <p:nvPr>
            <p:ph type="dt" sz="half" idx="10"/>
          </p:nvPr>
        </p:nvSpPr>
        <p:spPr>
          <a:xfrm>
            <a:off x="838200" y="6356350"/>
            <a:ext cx="2743200" cy="365125"/>
          </a:xfrm>
          <a:prstGeom prst="rect">
            <a:avLst/>
          </a:prstGeom>
        </p:spPr>
        <p:txBody>
          <a:bodyPr/>
          <a:lstStyle/>
          <a:p>
            <a:fld id="{98B8ED53-04B1-4CE0-9945-0D8638B42437}" type="datetimeFigureOut">
              <a:rPr lang="en-IN" smtClean="0"/>
              <a:t>10-04-2023</a:t>
            </a:fld>
            <a:endParaRPr lang="en-IN"/>
          </a:p>
        </p:txBody>
      </p:sp>
      <p:sp>
        <p:nvSpPr>
          <p:cNvPr id="5" name="Footer Placeholder 4">
            <a:extLst>
              <a:ext uri="{FF2B5EF4-FFF2-40B4-BE49-F238E27FC236}">
                <a16:creationId xmlns:a16="http://schemas.microsoft.com/office/drawing/2014/main" id="{BE53721F-EE68-427C-91E4-AC64563FC2D2}"/>
              </a:ext>
            </a:extLst>
          </p:cNvPr>
          <p:cNvSpPr>
            <a:spLocks noGrp="1"/>
          </p:cNvSpPr>
          <p:nvPr>
            <p:ph type="ftr" sz="quarter" idx="11"/>
          </p:nvPr>
        </p:nvSpPr>
        <p:spPr>
          <a:xfrm>
            <a:off x="4038600" y="6356350"/>
            <a:ext cx="4114800" cy="365125"/>
          </a:xfrm>
          <a:prstGeom prst="rect">
            <a:avLst/>
          </a:prstGeom>
        </p:spPr>
        <p:txBody>
          <a:bodyPr/>
          <a:lstStyle/>
          <a:p>
            <a:endParaRPr lang="en-IN"/>
          </a:p>
        </p:txBody>
      </p:sp>
      <p:sp>
        <p:nvSpPr>
          <p:cNvPr id="6" name="Slide Number Placeholder 5">
            <a:extLst>
              <a:ext uri="{FF2B5EF4-FFF2-40B4-BE49-F238E27FC236}">
                <a16:creationId xmlns:a16="http://schemas.microsoft.com/office/drawing/2014/main" id="{846D8722-B26B-4E13-8D6D-2E97C6ED35FD}"/>
              </a:ext>
            </a:extLst>
          </p:cNvPr>
          <p:cNvSpPr>
            <a:spLocks noGrp="1"/>
          </p:cNvSpPr>
          <p:nvPr>
            <p:ph type="sldNum" sz="quarter" idx="12"/>
          </p:nvPr>
        </p:nvSpPr>
        <p:spPr>
          <a:xfrm>
            <a:off x="8610600" y="6356350"/>
            <a:ext cx="2743200" cy="365125"/>
          </a:xfrm>
          <a:prstGeom prst="rect">
            <a:avLst/>
          </a:prstGeom>
        </p:spPr>
        <p:txBody>
          <a:bodyPr/>
          <a:lstStyle/>
          <a:p>
            <a:fld id="{2B6FBDD0-AF6D-4FD7-94FA-3ED5E2D9C814}" type="slidenum">
              <a:rPr lang="en-IN" smtClean="0"/>
              <a:t>‹#›</a:t>
            </a:fld>
            <a:endParaRPr lang="en-IN"/>
          </a:p>
        </p:txBody>
      </p:sp>
    </p:spTree>
    <p:extLst>
      <p:ext uri="{BB962C8B-B14F-4D97-AF65-F5344CB8AC3E}">
        <p14:creationId xmlns:p14="http://schemas.microsoft.com/office/powerpoint/2010/main" val="4139877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3975F4-F194-4338-94EC-EFA16C561900}"/>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9B40457-343B-47C0-833C-69814E68F479}"/>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2FB4437-8197-42E9-9A43-DC3777426C55}"/>
              </a:ext>
            </a:extLst>
          </p:cNvPr>
          <p:cNvSpPr>
            <a:spLocks noGrp="1"/>
          </p:cNvSpPr>
          <p:nvPr>
            <p:ph type="dt" sz="half" idx="10"/>
          </p:nvPr>
        </p:nvSpPr>
        <p:spPr>
          <a:xfrm>
            <a:off x="838200" y="6356350"/>
            <a:ext cx="2743200" cy="365125"/>
          </a:xfrm>
          <a:prstGeom prst="rect">
            <a:avLst/>
          </a:prstGeom>
        </p:spPr>
        <p:txBody>
          <a:bodyPr/>
          <a:lstStyle/>
          <a:p>
            <a:fld id="{98B8ED53-04B1-4CE0-9945-0D8638B42437}" type="datetimeFigureOut">
              <a:rPr lang="en-IN" smtClean="0"/>
              <a:t>10-04-2023</a:t>
            </a:fld>
            <a:endParaRPr lang="en-IN"/>
          </a:p>
        </p:txBody>
      </p:sp>
      <p:sp>
        <p:nvSpPr>
          <p:cNvPr id="5" name="Footer Placeholder 4">
            <a:extLst>
              <a:ext uri="{FF2B5EF4-FFF2-40B4-BE49-F238E27FC236}">
                <a16:creationId xmlns:a16="http://schemas.microsoft.com/office/drawing/2014/main" id="{6FACF554-DBEA-48F3-955E-350BFB3D3E8F}"/>
              </a:ext>
            </a:extLst>
          </p:cNvPr>
          <p:cNvSpPr>
            <a:spLocks noGrp="1"/>
          </p:cNvSpPr>
          <p:nvPr>
            <p:ph type="ftr" sz="quarter" idx="11"/>
          </p:nvPr>
        </p:nvSpPr>
        <p:spPr>
          <a:xfrm>
            <a:off x="4038600" y="6356350"/>
            <a:ext cx="4114800" cy="365125"/>
          </a:xfrm>
          <a:prstGeom prst="rect">
            <a:avLst/>
          </a:prstGeom>
        </p:spPr>
        <p:txBody>
          <a:bodyPr/>
          <a:lstStyle/>
          <a:p>
            <a:endParaRPr lang="en-IN"/>
          </a:p>
        </p:txBody>
      </p:sp>
      <p:sp>
        <p:nvSpPr>
          <p:cNvPr id="6" name="Slide Number Placeholder 5">
            <a:extLst>
              <a:ext uri="{FF2B5EF4-FFF2-40B4-BE49-F238E27FC236}">
                <a16:creationId xmlns:a16="http://schemas.microsoft.com/office/drawing/2014/main" id="{C64A3AF5-2D1D-4FE9-B6B5-A3095B30BE96}"/>
              </a:ext>
            </a:extLst>
          </p:cNvPr>
          <p:cNvSpPr>
            <a:spLocks noGrp="1"/>
          </p:cNvSpPr>
          <p:nvPr>
            <p:ph type="sldNum" sz="quarter" idx="12"/>
          </p:nvPr>
        </p:nvSpPr>
        <p:spPr>
          <a:xfrm>
            <a:off x="8610600" y="6356350"/>
            <a:ext cx="2743200" cy="365125"/>
          </a:xfrm>
          <a:prstGeom prst="rect">
            <a:avLst/>
          </a:prstGeom>
        </p:spPr>
        <p:txBody>
          <a:bodyPr/>
          <a:lstStyle/>
          <a:p>
            <a:fld id="{2B6FBDD0-AF6D-4FD7-94FA-3ED5E2D9C814}" type="slidenum">
              <a:rPr lang="en-IN" smtClean="0"/>
              <a:t>‹#›</a:t>
            </a:fld>
            <a:endParaRPr lang="en-IN"/>
          </a:p>
        </p:txBody>
      </p:sp>
    </p:spTree>
    <p:extLst>
      <p:ext uri="{BB962C8B-B14F-4D97-AF65-F5344CB8AC3E}">
        <p14:creationId xmlns:p14="http://schemas.microsoft.com/office/powerpoint/2010/main" val="2604882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1F9F6"/>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8FE2150C-81C7-EF91-FCDA-E16798F8A65B}"/>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8464685" y="-968461"/>
            <a:ext cx="4962159" cy="5028990"/>
          </a:xfrm>
          <a:prstGeom prst="rect">
            <a:avLst/>
          </a:prstGeom>
        </p:spPr>
      </p:pic>
    </p:spTree>
    <p:extLst>
      <p:ext uri="{BB962C8B-B14F-4D97-AF65-F5344CB8AC3E}">
        <p14:creationId xmlns:p14="http://schemas.microsoft.com/office/powerpoint/2010/main" val="1633825050"/>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svg"/><Relationship Id="rId2" Type="http://schemas.openxmlformats.org/officeDocument/2006/relationships/image" Target="../media/image3.jpeg"/><Relationship Id="rId1" Type="http://schemas.openxmlformats.org/officeDocument/2006/relationships/slideLayout" Target="../slideLayouts/slideLayout10.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sv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hyperlink" Target="https://www.weblineindia.com/blog/chatgpt-for-business/" TargetMode="External"/><Relationship Id="rId2" Type="http://schemas.openxmlformats.org/officeDocument/2006/relationships/image" Target="../media/image3.jpeg"/><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weblineindia.com/blog/chatgpt-for-business/" TargetMode="Externa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weblineindia.com/blog/chatgpt-for-business/" TargetMode="Externa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weblineindia.com/blog/chatgpt-for-business/" TargetMode="Externa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weblineindia.com/blog/chatgpt-for-business/" TargetMode="Externa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weblineindia.com/blog/chatgpt-for-business/" TargetMode="Externa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weblineindia.com/blog/chatgpt-for-business/" TargetMode="Externa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weblineindia.com/blog/chatgpt-for-business/" TargetMode="Externa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D9EC095-C247-537A-7B04-B06350EBD9EF}"/>
              </a:ext>
            </a:extLst>
          </p:cNvPr>
          <p:cNvSpPr/>
          <p:nvPr/>
        </p:nvSpPr>
        <p:spPr>
          <a:xfrm>
            <a:off x="4324350" y="0"/>
            <a:ext cx="7867650" cy="6858000"/>
          </a:xfrm>
          <a:prstGeom prst="rect">
            <a:avLst/>
          </a:prstGeom>
          <a:solidFill>
            <a:srgbClr val="2BB2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A picture containing text, electronics&#10;&#10;Description automatically generated">
            <a:extLst>
              <a:ext uri="{FF2B5EF4-FFF2-40B4-BE49-F238E27FC236}">
                <a16:creationId xmlns:a16="http://schemas.microsoft.com/office/drawing/2014/main" id="{3AB3D8C0-47EB-FA9F-C303-A0EDB816E8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197426" cy="6858000"/>
          </a:xfrm>
          <a:prstGeom prst="rect">
            <a:avLst/>
          </a:prstGeom>
        </p:spPr>
      </p:pic>
      <p:grpSp>
        <p:nvGrpSpPr>
          <p:cNvPr id="14" name="Group 13">
            <a:extLst>
              <a:ext uri="{FF2B5EF4-FFF2-40B4-BE49-F238E27FC236}">
                <a16:creationId xmlns:a16="http://schemas.microsoft.com/office/drawing/2014/main" id="{1DBEA0A7-2EEB-74CD-17F2-C1503815FBE0}"/>
              </a:ext>
            </a:extLst>
          </p:cNvPr>
          <p:cNvGrpSpPr/>
          <p:nvPr/>
        </p:nvGrpSpPr>
        <p:grpSpPr>
          <a:xfrm>
            <a:off x="527097" y="415936"/>
            <a:ext cx="4670328" cy="1704696"/>
            <a:chOff x="4159046" y="2576652"/>
            <a:chExt cx="4670328" cy="1704696"/>
          </a:xfrm>
        </p:grpSpPr>
        <p:pic>
          <p:nvPicPr>
            <p:cNvPr id="3" name="Graphic 2">
              <a:extLst>
                <a:ext uri="{FF2B5EF4-FFF2-40B4-BE49-F238E27FC236}">
                  <a16:creationId xmlns:a16="http://schemas.microsoft.com/office/drawing/2014/main" id="{5F9AFFE2-B4E0-1401-A0F0-41488D985CD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59046" y="2576652"/>
              <a:ext cx="1682042" cy="1704696"/>
            </a:xfrm>
            <a:prstGeom prst="rect">
              <a:avLst/>
            </a:prstGeom>
          </p:spPr>
        </p:pic>
        <p:sp>
          <p:nvSpPr>
            <p:cNvPr id="9" name="TextBox 8">
              <a:extLst>
                <a:ext uri="{FF2B5EF4-FFF2-40B4-BE49-F238E27FC236}">
                  <a16:creationId xmlns:a16="http://schemas.microsoft.com/office/drawing/2014/main" id="{C1255D08-0C94-D8B6-8A91-EAE1306DFBA8}"/>
                </a:ext>
              </a:extLst>
            </p:cNvPr>
            <p:cNvSpPr txBox="1"/>
            <p:nvPr/>
          </p:nvSpPr>
          <p:spPr>
            <a:xfrm>
              <a:off x="5983788" y="2921168"/>
              <a:ext cx="2845586" cy="1015663"/>
            </a:xfrm>
            <a:prstGeom prst="rect">
              <a:avLst/>
            </a:prstGeom>
            <a:noFill/>
          </p:spPr>
          <p:txBody>
            <a:bodyPr wrap="none" rtlCol="0">
              <a:spAutoFit/>
            </a:bodyPr>
            <a:lstStyle/>
            <a:p>
              <a:pPr algn="ctr"/>
              <a:r>
                <a:rPr lang="en-US" sz="6000" b="1" dirty="0">
                  <a:solidFill>
                    <a:srgbClr val="FFFFFF"/>
                  </a:solidFill>
                  <a:latin typeface="+mj-lt"/>
                </a:rPr>
                <a:t>ChatGPT</a:t>
              </a:r>
              <a:endParaRPr lang="en-IN" sz="6000" b="1" dirty="0">
                <a:solidFill>
                  <a:srgbClr val="FFFFFF"/>
                </a:solidFill>
                <a:latin typeface="+mj-lt"/>
              </a:endParaRPr>
            </a:p>
          </p:txBody>
        </p:sp>
      </p:grpSp>
      <p:sp>
        <p:nvSpPr>
          <p:cNvPr id="5" name="Title 1">
            <a:extLst>
              <a:ext uri="{FF2B5EF4-FFF2-40B4-BE49-F238E27FC236}">
                <a16:creationId xmlns:a16="http://schemas.microsoft.com/office/drawing/2014/main" id="{6D3AE7B7-2F49-F9BA-4511-F5F2F3A659EE}"/>
              </a:ext>
            </a:extLst>
          </p:cNvPr>
          <p:cNvSpPr txBox="1">
            <a:spLocks noChangeArrowheads="1"/>
          </p:cNvSpPr>
          <p:nvPr/>
        </p:nvSpPr>
        <p:spPr>
          <a:xfrm>
            <a:off x="5724523" y="1777975"/>
            <a:ext cx="5610344" cy="3208427"/>
          </a:xfrm>
          <a:prstGeom prst="rect">
            <a:avLst/>
          </a:prstGeom>
        </p:spPr>
        <p:txBody>
          <a:bodyPr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altLang="en-US" sz="5400" b="1" dirty="0">
                <a:solidFill>
                  <a:schemeClr val="bg1"/>
                </a:solidFill>
                <a:latin typeface="Poppins" panose="00000500000000000000" pitchFamily="2" charset="0"/>
                <a:cs typeface="Poppins" panose="00000500000000000000" pitchFamily="2" charset="0"/>
              </a:rPr>
              <a:t>Why Should You Implement ChatGPT in Your Business?</a:t>
            </a:r>
            <a:endParaRPr lang="en-US" altLang="zh-CN" sz="5400" b="1" dirty="0">
              <a:solidFill>
                <a:schemeClr val="bg1"/>
              </a:solidFill>
              <a:latin typeface="Poppins" panose="00000500000000000000" pitchFamily="2" charset="0"/>
              <a:cs typeface="Poppins" panose="00000500000000000000" pitchFamily="2" charset="0"/>
            </a:endParaRPr>
          </a:p>
        </p:txBody>
      </p:sp>
      <p:pic>
        <p:nvPicPr>
          <p:cNvPr id="6" name="Graphic 5">
            <a:extLst>
              <a:ext uri="{FF2B5EF4-FFF2-40B4-BE49-F238E27FC236}">
                <a16:creationId xmlns:a16="http://schemas.microsoft.com/office/drawing/2014/main" id="{17077926-F8F0-3517-1807-AB528B97E1E3}"/>
              </a:ext>
            </a:extLst>
          </p:cNvPr>
          <p:cNvPicPr>
            <a:picLocks noChangeAspect="1"/>
          </p:cNvPicPr>
          <p:nvPr/>
        </p:nvPicPr>
        <p:blipFill>
          <a:blip r:embed="rId3">
            <a:extLst>
              <a:ext uri="{96DAC541-7B7A-43D3-8B79-37D633B846F1}">
                <asvg:svgBlip xmlns:asvg="http://schemas.microsoft.com/office/drawing/2016/SVG/main" r:embed="rId5"/>
              </a:ext>
            </a:extLst>
          </a:blip>
          <a:stretch>
            <a:fillRect/>
          </a:stretch>
        </p:blipFill>
        <p:spPr>
          <a:xfrm>
            <a:off x="11067578" y="5762625"/>
            <a:ext cx="908668" cy="920906"/>
          </a:xfrm>
          <a:prstGeom prst="rect">
            <a:avLst/>
          </a:prstGeom>
        </p:spPr>
      </p:pic>
      <p:pic>
        <p:nvPicPr>
          <p:cNvPr id="22" name="Graphic 21">
            <a:extLst>
              <a:ext uri="{FF2B5EF4-FFF2-40B4-BE49-F238E27FC236}">
                <a16:creationId xmlns:a16="http://schemas.microsoft.com/office/drawing/2014/main" id="{8D20E24F-7022-7305-49D0-4B4F3E799A2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724523" y="465421"/>
            <a:ext cx="3739829" cy="590062"/>
          </a:xfrm>
          <a:prstGeom prst="rect">
            <a:avLst/>
          </a:prstGeom>
        </p:spPr>
      </p:pic>
    </p:spTree>
    <p:extLst>
      <p:ext uri="{BB962C8B-B14F-4D97-AF65-F5344CB8AC3E}">
        <p14:creationId xmlns:p14="http://schemas.microsoft.com/office/powerpoint/2010/main" val="19431725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text, electronics&#10;&#10;Description automatically generated">
            <a:extLst>
              <a:ext uri="{FF2B5EF4-FFF2-40B4-BE49-F238E27FC236}">
                <a16:creationId xmlns:a16="http://schemas.microsoft.com/office/drawing/2014/main" id="{69D9D4DA-5A46-A08D-6784-0FD96DA7CF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5724525" cy="6858000"/>
          </a:xfrm>
          <a:prstGeom prst="rect">
            <a:avLst/>
          </a:prstGeom>
        </p:spPr>
      </p:pic>
      <p:sp>
        <p:nvSpPr>
          <p:cNvPr id="3" name="Text Box 4">
            <a:extLst>
              <a:ext uri="{FF2B5EF4-FFF2-40B4-BE49-F238E27FC236}">
                <a16:creationId xmlns:a16="http://schemas.microsoft.com/office/drawing/2014/main" id="{6FA8A5B7-1B69-A53E-072D-E408940DF75A}"/>
              </a:ext>
            </a:extLst>
          </p:cNvPr>
          <p:cNvSpPr txBox="1">
            <a:spLocks noChangeArrowheads="1"/>
          </p:cNvSpPr>
          <p:nvPr/>
        </p:nvSpPr>
        <p:spPr bwMode="auto">
          <a:xfrm>
            <a:off x="6096000" y="1271656"/>
            <a:ext cx="5307012"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zh-CN" sz="8000" b="1" dirty="0">
                <a:latin typeface="Poppins" panose="00000500000000000000" pitchFamily="2" charset="0"/>
                <a:cs typeface="Poppins" panose="00000500000000000000" pitchFamily="2" charset="0"/>
              </a:rPr>
              <a:t>THANK</a:t>
            </a:r>
          </a:p>
          <a:p>
            <a:pPr eaLnBrk="1" hangingPunct="1"/>
            <a:r>
              <a:rPr lang="en-US" altLang="zh-CN" sz="8000" b="1" dirty="0">
                <a:latin typeface="Poppins" panose="00000500000000000000" pitchFamily="2" charset="0"/>
                <a:cs typeface="Poppins" panose="00000500000000000000" pitchFamily="2" charset="0"/>
              </a:rPr>
              <a:t>YOU</a:t>
            </a:r>
          </a:p>
        </p:txBody>
      </p:sp>
      <p:cxnSp>
        <p:nvCxnSpPr>
          <p:cNvPr id="4" name="Straight Connector 3">
            <a:extLst>
              <a:ext uri="{FF2B5EF4-FFF2-40B4-BE49-F238E27FC236}">
                <a16:creationId xmlns:a16="http://schemas.microsoft.com/office/drawing/2014/main" id="{763167F5-DF14-3107-F0B1-EA0699FC321D}"/>
              </a:ext>
            </a:extLst>
          </p:cNvPr>
          <p:cNvCxnSpPr>
            <a:cxnSpLocks/>
          </p:cNvCxnSpPr>
          <p:nvPr/>
        </p:nvCxnSpPr>
        <p:spPr>
          <a:xfrm>
            <a:off x="6096000" y="3844924"/>
            <a:ext cx="4457700" cy="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
        <p:nvSpPr>
          <p:cNvPr id="5" name="Text Box 5">
            <a:extLst>
              <a:ext uri="{FF2B5EF4-FFF2-40B4-BE49-F238E27FC236}">
                <a16:creationId xmlns:a16="http://schemas.microsoft.com/office/drawing/2014/main" id="{461F4DAA-1850-E74F-F06E-C8F6FFADE3F9}"/>
              </a:ext>
            </a:extLst>
          </p:cNvPr>
          <p:cNvSpPr txBox="1">
            <a:spLocks noChangeArrowheads="1"/>
          </p:cNvSpPr>
          <p:nvPr/>
        </p:nvSpPr>
        <p:spPr bwMode="auto">
          <a:xfrm>
            <a:off x="6096000" y="4175126"/>
            <a:ext cx="1714500"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zh-CN" sz="1700" b="1" dirty="0">
                <a:latin typeface="Poppins" panose="00000500000000000000" pitchFamily="2" charset="0"/>
                <a:cs typeface="Poppins" panose="00000500000000000000" pitchFamily="2" charset="0"/>
              </a:rPr>
              <a:t>CONTACT US</a:t>
            </a:r>
          </a:p>
        </p:txBody>
      </p:sp>
      <p:sp>
        <p:nvSpPr>
          <p:cNvPr id="7" name="Text Box 5">
            <a:extLst>
              <a:ext uri="{FF2B5EF4-FFF2-40B4-BE49-F238E27FC236}">
                <a16:creationId xmlns:a16="http://schemas.microsoft.com/office/drawing/2014/main" id="{00FC27B0-842F-1831-668E-83F2596AC8E7}"/>
              </a:ext>
            </a:extLst>
          </p:cNvPr>
          <p:cNvSpPr txBox="1">
            <a:spLocks noChangeArrowheads="1"/>
          </p:cNvSpPr>
          <p:nvPr/>
        </p:nvSpPr>
        <p:spPr bwMode="auto">
          <a:xfrm>
            <a:off x="6095999" y="4505326"/>
            <a:ext cx="272335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zh-CN" sz="1600" dirty="0">
                <a:latin typeface="Poppins" panose="00000500000000000000" pitchFamily="2" charset="0"/>
                <a:cs typeface="Poppins" panose="00000500000000000000" pitchFamily="2" charset="0"/>
              </a:rPr>
              <a:t>+1-213-908-1090 (USA)</a:t>
            </a:r>
          </a:p>
          <a:p>
            <a:pPr eaLnBrk="1" hangingPunct="1"/>
            <a:r>
              <a:rPr lang="en-US" altLang="zh-CN" sz="1600" dirty="0">
                <a:latin typeface="Poppins" panose="00000500000000000000" pitchFamily="2" charset="0"/>
                <a:cs typeface="Poppins" panose="00000500000000000000" pitchFamily="2" charset="0"/>
              </a:rPr>
              <a:t>+61-2-8011-4668 (AUS)</a:t>
            </a:r>
          </a:p>
        </p:txBody>
      </p:sp>
      <p:sp>
        <p:nvSpPr>
          <p:cNvPr id="8" name="Text Box 5">
            <a:extLst>
              <a:ext uri="{FF2B5EF4-FFF2-40B4-BE49-F238E27FC236}">
                <a16:creationId xmlns:a16="http://schemas.microsoft.com/office/drawing/2014/main" id="{5E35177B-F27A-3AB6-62C7-E3436BDAC0AF}"/>
              </a:ext>
            </a:extLst>
          </p:cNvPr>
          <p:cNvSpPr txBox="1">
            <a:spLocks noChangeArrowheads="1"/>
          </p:cNvSpPr>
          <p:nvPr/>
        </p:nvSpPr>
        <p:spPr bwMode="auto">
          <a:xfrm>
            <a:off x="6096000" y="5394326"/>
            <a:ext cx="154463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zh-CN" sz="1700" b="1">
                <a:latin typeface="Poppins" panose="00000500000000000000" pitchFamily="2" charset="0"/>
                <a:cs typeface="Poppins" panose="00000500000000000000" pitchFamily="2" charset="0"/>
              </a:rPr>
              <a:t>EMAIL</a:t>
            </a:r>
          </a:p>
        </p:txBody>
      </p:sp>
      <p:sp>
        <p:nvSpPr>
          <p:cNvPr id="9" name="Text Box 5">
            <a:extLst>
              <a:ext uri="{FF2B5EF4-FFF2-40B4-BE49-F238E27FC236}">
                <a16:creationId xmlns:a16="http://schemas.microsoft.com/office/drawing/2014/main" id="{3B352652-5873-0BB5-CBA9-A2D781EC7F71}"/>
              </a:ext>
            </a:extLst>
          </p:cNvPr>
          <p:cNvSpPr txBox="1">
            <a:spLocks noChangeArrowheads="1"/>
          </p:cNvSpPr>
          <p:nvPr/>
        </p:nvSpPr>
        <p:spPr bwMode="auto">
          <a:xfrm>
            <a:off x="6096000" y="5746751"/>
            <a:ext cx="29241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zh-CN" sz="1600" dirty="0">
                <a:latin typeface="Poppins" panose="00000500000000000000" pitchFamily="2" charset="0"/>
                <a:cs typeface="Poppins" panose="00000500000000000000" pitchFamily="2" charset="0"/>
              </a:rPr>
              <a:t>info@weblineindia.com</a:t>
            </a:r>
          </a:p>
        </p:txBody>
      </p:sp>
      <p:sp>
        <p:nvSpPr>
          <p:cNvPr id="10" name="Text Box 5">
            <a:extLst>
              <a:ext uri="{FF2B5EF4-FFF2-40B4-BE49-F238E27FC236}">
                <a16:creationId xmlns:a16="http://schemas.microsoft.com/office/drawing/2014/main" id="{4DB4F6C7-12D5-F872-6281-199A5B99F5D4}"/>
              </a:ext>
            </a:extLst>
          </p:cNvPr>
          <p:cNvSpPr txBox="1">
            <a:spLocks noChangeArrowheads="1"/>
          </p:cNvSpPr>
          <p:nvPr/>
        </p:nvSpPr>
        <p:spPr bwMode="auto">
          <a:xfrm>
            <a:off x="8911035" y="4505326"/>
            <a:ext cx="290591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zh-CN" sz="1600" dirty="0">
                <a:latin typeface="Poppins" panose="00000500000000000000" pitchFamily="2" charset="0"/>
                <a:cs typeface="Poppins" panose="00000500000000000000" pitchFamily="2" charset="0"/>
              </a:rPr>
              <a:t>+44-207-193-7507 (UK)</a:t>
            </a:r>
          </a:p>
          <a:p>
            <a:pPr eaLnBrk="1" hangingPunct="1"/>
            <a:r>
              <a:rPr lang="en-US" altLang="zh-CN" sz="1600" dirty="0">
                <a:latin typeface="Poppins" panose="00000500000000000000" pitchFamily="2" charset="0"/>
                <a:cs typeface="Poppins" panose="00000500000000000000" pitchFamily="2" charset="0"/>
              </a:rPr>
              <a:t>+91-79-26420897 (IND)</a:t>
            </a:r>
          </a:p>
        </p:txBody>
      </p:sp>
      <p:sp>
        <p:nvSpPr>
          <p:cNvPr id="12" name="Text Box 5">
            <a:extLst>
              <a:ext uri="{FF2B5EF4-FFF2-40B4-BE49-F238E27FC236}">
                <a16:creationId xmlns:a16="http://schemas.microsoft.com/office/drawing/2014/main" id="{865D76DF-8F41-899A-E48D-8237F4EEE75C}"/>
              </a:ext>
            </a:extLst>
          </p:cNvPr>
          <p:cNvSpPr txBox="1">
            <a:spLocks noChangeArrowheads="1"/>
          </p:cNvSpPr>
          <p:nvPr/>
        </p:nvSpPr>
        <p:spPr bwMode="auto">
          <a:xfrm>
            <a:off x="8911035" y="5394326"/>
            <a:ext cx="154463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zh-CN" sz="1700" b="1" dirty="0">
                <a:latin typeface="Poppins" panose="00000500000000000000" pitchFamily="2" charset="0"/>
                <a:cs typeface="Poppins" panose="00000500000000000000" pitchFamily="2" charset="0"/>
              </a:rPr>
              <a:t>WEBSITE</a:t>
            </a:r>
          </a:p>
        </p:txBody>
      </p:sp>
      <p:sp>
        <p:nvSpPr>
          <p:cNvPr id="13" name="Text Box 5">
            <a:extLst>
              <a:ext uri="{FF2B5EF4-FFF2-40B4-BE49-F238E27FC236}">
                <a16:creationId xmlns:a16="http://schemas.microsoft.com/office/drawing/2014/main" id="{C9F9796B-9EEC-4EE1-4D65-52B5586E0DE7}"/>
              </a:ext>
            </a:extLst>
          </p:cNvPr>
          <p:cNvSpPr txBox="1">
            <a:spLocks noChangeArrowheads="1"/>
          </p:cNvSpPr>
          <p:nvPr/>
        </p:nvSpPr>
        <p:spPr bwMode="auto">
          <a:xfrm>
            <a:off x="8911035" y="5746751"/>
            <a:ext cx="283329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zh-CN" sz="1600" dirty="0">
                <a:latin typeface="Poppins" panose="00000500000000000000" pitchFamily="2" charset="0"/>
                <a:cs typeface="Poppins" panose="00000500000000000000" pitchFamily="2" charset="0"/>
              </a:rPr>
              <a:t>www.weblineindia.com</a:t>
            </a:r>
          </a:p>
        </p:txBody>
      </p:sp>
      <p:pic>
        <p:nvPicPr>
          <p:cNvPr id="15" name="Picture 11" descr="Group 410">
            <a:extLst>
              <a:ext uri="{FF2B5EF4-FFF2-40B4-BE49-F238E27FC236}">
                <a16:creationId xmlns:a16="http://schemas.microsoft.com/office/drawing/2014/main" id="{FD229EF1-1134-A559-7D9D-F6211FBE3D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92710"/>
            <a:ext cx="3351214" cy="52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454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DA79304-FDA8-FC1B-B7ED-D92050F22641}"/>
              </a:ext>
            </a:extLst>
          </p:cNvPr>
          <p:cNvSpPr txBox="1"/>
          <p:nvPr/>
        </p:nvSpPr>
        <p:spPr>
          <a:xfrm>
            <a:off x="3791538" y="2234566"/>
            <a:ext cx="3461204" cy="523220"/>
          </a:xfrm>
          <a:prstGeom prst="rect">
            <a:avLst/>
          </a:prstGeom>
          <a:noFill/>
        </p:spPr>
        <p:txBody>
          <a:bodyPr wrap="none" rtlCol="0">
            <a:spAutoFit/>
          </a:bodyPr>
          <a:lstStyle/>
          <a:p>
            <a:r>
              <a:rPr lang="en-US" sz="2800" b="1" dirty="0">
                <a:solidFill>
                  <a:schemeClr val="accent1">
                    <a:lumMod val="50000"/>
                  </a:schemeClr>
                </a:solidFill>
                <a:latin typeface="Poppins" panose="00000500000000000000" pitchFamily="2" charset="0"/>
                <a:cs typeface="Poppins" panose="00000500000000000000" pitchFamily="2" charset="0"/>
              </a:rPr>
              <a:t>What is </a:t>
            </a:r>
            <a:r>
              <a:rPr lang="en-US" sz="2800" b="1" dirty="0" err="1">
                <a:solidFill>
                  <a:srgbClr val="2BB294"/>
                </a:solidFill>
                <a:latin typeface="Poppins" panose="00000500000000000000" pitchFamily="2" charset="0"/>
                <a:cs typeface="Poppins" panose="00000500000000000000" pitchFamily="2" charset="0"/>
              </a:rPr>
              <a:t>ChatGPT</a:t>
            </a:r>
            <a:r>
              <a:rPr lang="en-US" sz="2800" b="1" dirty="0">
                <a:solidFill>
                  <a:srgbClr val="2BB294"/>
                </a:solidFill>
                <a:latin typeface="Poppins" panose="00000500000000000000" pitchFamily="2" charset="0"/>
                <a:cs typeface="Poppins" panose="00000500000000000000" pitchFamily="2" charset="0"/>
              </a:rPr>
              <a:t>?</a:t>
            </a:r>
            <a:endParaRPr lang="en-IN" sz="2800" b="1" dirty="0">
              <a:solidFill>
                <a:srgbClr val="2BB294"/>
              </a:solidFill>
              <a:latin typeface="Poppins" panose="00000500000000000000" pitchFamily="2" charset="0"/>
              <a:cs typeface="Poppins" panose="00000500000000000000" pitchFamily="2" charset="0"/>
            </a:endParaRPr>
          </a:p>
        </p:txBody>
      </p:sp>
      <p:sp>
        <p:nvSpPr>
          <p:cNvPr id="5" name="TextBox 4">
            <a:extLst>
              <a:ext uri="{FF2B5EF4-FFF2-40B4-BE49-F238E27FC236}">
                <a16:creationId xmlns:a16="http://schemas.microsoft.com/office/drawing/2014/main" id="{214B344E-11D6-609C-0D9C-06637B1739CC}"/>
              </a:ext>
            </a:extLst>
          </p:cNvPr>
          <p:cNvSpPr txBox="1"/>
          <p:nvPr/>
        </p:nvSpPr>
        <p:spPr>
          <a:xfrm>
            <a:off x="591139" y="693894"/>
            <a:ext cx="7314611" cy="1192891"/>
          </a:xfrm>
          <a:prstGeom prst="rect">
            <a:avLst/>
          </a:prstGeom>
          <a:noFill/>
        </p:spPr>
        <p:txBody>
          <a:bodyPr wrap="square" rtlCol="0">
            <a:spAutoFit/>
          </a:bodyPr>
          <a:lstStyle/>
          <a:p>
            <a:pPr algn="just">
              <a:lnSpc>
                <a:spcPct val="130000"/>
              </a:lnSpc>
            </a:pPr>
            <a:r>
              <a:rPr lang="en-US" sz="1400" dirty="0">
                <a:solidFill>
                  <a:schemeClr val="accent1">
                    <a:lumMod val="50000"/>
                  </a:schemeClr>
                </a:solidFill>
                <a:latin typeface="Poppins" panose="00000500000000000000" pitchFamily="2" charset="0"/>
                <a:cs typeface="Poppins" panose="00000500000000000000" pitchFamily="2" charset="0"/>
              </a:rPr>
              <a:t>AI is a mainstream technology as per the 81% of business executives. With the advent of new technologies and breakthrough </a:t>
            </a:r>
            <a:r>
              <a:rPr lang="en-US" sz="1400" dirty="0" err="1">
                <a:solidFill>
                  <a:schemeClr val="accent1">
                    <a:lumMod val="50000"/>
                  </a:schemeClr>
                </a:solidFill>
                <a:latin typeface="Poppins" panose="00000500000000000000" pitchFamily="2" charset="0"/>
                <a:cs typeface="Poppins" panose="00000500000000000000" pitchFamily="2" charset="0"/>
              </a:rPr>
              <a:t>ChatBots</a:t>
            </a:r>
            <a:r>
              <a:rPr lang="en-US" sz="1400" dirty="0">
                <a:solidFill>
                  <a:schemeClr val="accent1">
                    <a:lumMod val="50000"/>
                  </a:schemeClr>
                </a:solidFill>
                <a:latin typeface="Poppins" panose="00000500000000000000" pitchFamily="2" charset="0"/>
                <a:cs typeface="Poppins" panose="00000500000000000000" pitchFamily="2" charset="0"/>
              </a:rPr>
              <a:t> like ChatGPT that can generate human-like text in a conversational situation, the interaction between businesses and AI technology is ready to grow.</a:t>
            </a:r>
            <a:endParaRPr lang="en-IN" sz="1400" dirty="0">
              <a:solidFill>
                <a:srgbClr val="2BB294"/>
              </a:solidFill>
              <a:latin typeface="Poppins" panose="00000500000000000000" pitchFamily="2" charset="0"/>
              <a:cs typeface="Poppins" panose="00000500000000000000" pitchFamily="2" charset="0"/>
            </a:endParaRPr>
          </a:p>
        </p:txBody>
      </p:sp>
      <p:pic>
        <p:nvPicPr>
          <p:cNvPr id="8" name="Picture 7" descr="A picture containing text, electronics&#10;&#10;Description automatically generated">
            <a:extLst>
              <a:ext uri="{FF2B5EF4-FFF2-40B4-BE49-F238E27FC236}">
                <a16:creationId xmlns:a16="http://schemas.microsoft.com/office/drawing/2014/main" id="{FDE821FA-85D1-7CB1-85E4-6BCD17F84C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139" y="2232719"/>
            <a:ext cx="2881544" cy="3465606"/>
          </a:xfrm>
          <a:prstGeom prst="rect">
            <a:avLst/>
          </a:prstGeom>
        </p:spPr>
      </p:pic>
      <p:sp>
        <p:nvSpPr>
          <p:cNvPr id="2" name="TextBox 1">
            <a:extLst>
              <a:ext uri="{FF2B5EF4-FFF2-40B4-BE49-F238E27FC236}">
                <a16:creationId xmlns:a16="http://schemas.microsoft.com/office/drawing/2014/main" id="{4D82E218-5EB6-2D71-29FF-D8AC797D1D55}"/>
              </a:ext>
            </a:extLst>
          </p:cNvPr>
          <p:cNvSpPr txBox="1"/>
          <p:nvPr/>
        </p:nvSpPr>
        <p:spPr>
          <a:xfrm>
            <a:off x="3791538" y="2802328"/>
            <a:ext cx="7314611" cy="912814"/>
          </a:xfrm>
          <a:prstGeom prst="rect">
            <a:avLst/>
          </a:prstGeom>
          <a:noFill/>
        </p:spPr>
        <p:txBody>
          <a:bodyPr wrap="square" rtlCol="0">
            <a:spAutoFit/>
          </a:bodyPr>
          <a:lstStyle/>
          <a:p>
            <a:pPr algn="just">
              <a:lnSpc>
                <a:spcPct val="130000"/>
              </a:lnSpc>
            </a:pPr>
            <a:r>
              <a:rPr lang="en-US" sz="1400" dirty="0">
                <a:solidFill>
                  <a:schemeClr val="accent1">
                    <a:lumMod val="50000"/>
                  </a:schemeClr>
                </a:solidFill>
                <a:latin typeface="Poppins" panose="00000500000000000000" pitchFamily="2" charset="0"/>
                <a:cs typeface="Poppins" panose="00000500000000000000" pitchFamily="2" charset="0"/>
              </a:rPr>
              <a:t>ChatGPT is an artificial intelligence </a:t>
            </a:r>
            <a:r>
              <a:rPr lang="en-US" sz="1400" dirty="0" err="1">
                <a:solidFill>
                  <a:schemeClr val="accent1">
                    <a:lumMod val="50000"/>
                  </a:schemeClr>
                </a:solidFill>
                <a:latin typeface="Poppins" panose="00000500000000000000" pitchFamily="2" charset="0"/>
                <a:cs typeface="Poppins" panose="00000500000000000000" pitchFamily="2" charset="0"/>
              </a:rPr>
              <a:t>programme</a:t>
            </a:r>
            <a:r>
              <a:rPr lang="en-US" sz="1400" dirty="0">
                <a:solidFill>
                  <a:schemeClr val="accent1">
                    <a:lumMod val="50000"/>
                  </a:schemeClr>
                </a:solidFill>
                <a:latin typeface="Poppins" panose="00000500000000000000" pitchFamily="2" charset="0"/>
                <a:cs typeface="Poppins" panose="00000500000000000000" pitchFamily="2" charset="0"/>
              </a:rPr>
              <a:t> created by the </a:t>
            </a:r>
            <a:r>
              <a:rPr lang="en-US" sz="1400" dirty="0" err="1">
                <a:solidFill>
                  <a:schemeClr val="accent1">
                    <a:lumMod val="50000"/>
                  </a:schemeClr>
                </a:solidFill>
                <a:latin typeface="Poppins" panose="00000500000000000000" pitchFamily="2" charset="0"/>
                <a:cs typeface="Poppins" panose="00000500000000000000" pitchFamily="2" charset="0"/>
              </a:rPr>
              <a:t>OpenAI</a:t>
            </a:r>
            <a:r>
              <a:rPr lang="en-US" sz="1400" dirty="0">
                <a:solidFill>
                  <a:schemeClr val="accent1">
                    <a:lumMod val="50000"/>
                  </a:schemeClr>
                </a:solidFill>
                <a:latin typeface="Poppins" panose="00000500000000000000" pitchFamily="2" charset="0"/>
                <a:cs typeface="Poppins" panose="00000500000000000000" pitchFamily="2" charset="0"/>
              </a:rPr>
              <a:t> business. ChatGPT is a neural network that uses transformers to offer answers and data in the form of human writing patterns.</a:t>
            </a:r>
            <a:endParaRPr lang="en-IN" sz="1400" dirty="0">
              <a:solidFill>
                <a:srgbClr val="2BB294"/>
              </a:solidFill>
              <a:latin typeface="Poppins" panose="00000500000000000000" pitchFamily="2" charset="0"/>
              <a:cs typeface="Poppins" panose="00000500000000000000" pitchFamily="2" charset="0"/>
            </a:endParaRPr>
          </a:p>
        </p:txBody>
      </p:sp>
      <p:sp>
        <p:nvSpPr>
          <p:cNvPr id="7" name="TextBox 6">
            <a:extLst>
              <a:ext uri="{FF2B5EF4-FFF2-40B4-BE49-F238E27FC236}">
                <a16:creationId xmlns:a16="http://schemas.microsoft.com/office/drawing/2014/main" id="{8A79ADAB-FF01-DE6C-95D8-67FF8D11C5E5}"/>
              </a:ext>
            </a:extLst>
          </p:cNvPr>
          <p:cNvSpPr txBox="1"/>
          <p:nvPr/>
        </p:nvSpPr>
        <p:spPr>
          <a:xfrm>
            <a:off x="3791538" y="4213702"/>
            <a:ext cx="5375189" cy="523220"/>
          </a:xfrm>
          <a:prstGeom prst="rect">
            <a:avLst/>
          </a:prstGeom>
          <a:noFill/>
        </p:spPr>
        <p:txBody>
          <a:bodyPr wrap="none" rtlCol="0">
            <a:spAutoFit/>
          </a:bodyPr>
          <a:lstStyle/>
          <a:p>
            <a:r>
              <a:rPr lang="en-US" sz="2800" b="1" dirty="0">
                <a:solidFill>
                  <a:schemeClr val="accent1">
                    <a:lumMod val="50000"/>
                  </a:schemeClr>
                </a:solidFill>
                <a:latin typeface="Poppins" panose="00000500000000000000" pitchFamily="2" charset="0"/>
                <a:cs typeface="Poppins" panose="00000500000000000000" pitchFamily="2" charset="0"/>
              </a:rPr>
              <a:t>How do you utilize </a:t>
            </a:r>
            <a:r>
              <a:rPr lang="en-US" sz="2800" b="1" dirty="0">
                <a:solidFill>
                  <a:srgbClr val="2BB294"/>
                </a:solidFill>
                <a:latin typeface="Poppins" panose="00000500000000000000" pitchFamily="2" charset="0"/>
                <a:cs typeface="Poppins" panose="00000500000000000000" pitchFamily="2" charset="0"/>
              </a:rPr>
              <a:t>ChatGPT?</a:t>
            </a:r>
            <a:endParaRPr lang="en-IN" sz="2800" b="1" dirty="0">
              <a:solidFill>
                <a:srgbClr val="2BB294"/>
              </a:solidFill>
              <a:latin typeface="Poppins" panose="00000500000000000000" pitchFamily="2" charset="0"/>
              <a:cs typeface="Poppins" panose="00000500000000000000" pitchFamily="2" charset="0"/>
            </a:endParaRPr>
          </a:p>
        </p:txBody>
      </p:sp>
      <p:sp>
        <p:nvSpPr>
          <p:cNvPr id="9" name="TextBox 8">
            <a:extLst>
              <a:ext uri="{FF2B5EF4-FFF2-40B4-BE49-F238E27FC236}">
                <a16:creationId xmlns:a16="http://schemas.microsoft.com/office/drawing/2014/main" id="{9D8B6EF3-5803-B2BA-9C6F-78DA33FAEAC8}"/>
              </a:ext>
            </a:extLst>
          </p:cNvPr>
          <p:cNvSpPr txBox="1"/>
          <p:nvPr/>
        </p:nvSpPr>
        <p:spPr>
          <a:xfrm>
            <a:off x="3791538" y="4785933"/>
            <a:ext cx="7314611" cy="912814"/>
          </a:xfrm>
          <a:prstGeom prst="rect">
            <a:avLst/>
          </a:prstGeom>
          <a:noFill/>
        </p:spPr>
        <p:txBody>
          <a:bodyPr wrap="square" rtlCol="0">
            <a:spAutoFit/>
          </a:bodyPr>
          <a:lstStyle/>
          <a:p>
            <a:pPr algn="just">
              <a:lnSpc>
                <a:spcPct val="130000"/>
              </a:lnSpc>
            </a:pPr>
            <a:r>
              <a:rPr lang="en-US" sz="1400" dirty="0">
                <a:solidFill>
                  <a:schemeClr val="accent1">
                    <a:lumMod val="50000"/>
                  </a:schemeClr>
                </a:solidFill>
                <a:latin typeface="Poppins" panose="00000500000000000000" pitchFamily="2" charset="0"/>
                <a:cs typeface="Poppins" panose="00000500000000000000" pitchFamily="2" charset="0"/>
              </a:rPr>
              <a:t>The idea of using ChatGPT for business in the customer care sector is very appealing since it allows you to automate operations while still providing a seamless and speedy experience to your consumers.</a:t>
            </a:r>
            <a:endParaRPr lang="en-IN" sz="1400" dirty="0">
              <a:solidFill>
                <a:srgbClr val="2BB294"/>
              </a:solidFill>
              <a:latin typeface="Poppins" panose="00000500000000000000" pitchFamily="2" charset="0"/>
              <a:cs typeface="Poppins" panose="00000500000000000000" pitchFamily="2" charset="0"/>
            </a:endParaRPr>
          </a:p>
        </p:txBody>
      </p:sp>
      <p:grpSp>
        <p:nvGrpSpPr>
          <p:cNvPr id="10" name="Group 14">
            <a:extLst>
              <a:ext uri="{FF2B5EF4-FFF2-40B4-BE49-F238E27FC236}">
                <a16:creationId xmlns:a16="http://schemas.microsoft.com/office/drawing/2014/main" id="{B2CCD691-41F0-A2E3-0FA8-0842EB7F93D3}"/>
              </a:ext>
            </a:extLst>
          </p:cNvPr>
          <p:cNvGrpSpPr>
            <a:grpSpLocks/>
          </p:cNvGrpSpPr>
          <p:nvPr/>
        </p:nvGrpSpPr>
        <p:grpSpPr bwMode="auto">
          <a:xfrm>
            <a:off x="0" y="6248161"/>
            <a:ext cx="12201525" cy="608248"/>
            <a:chOff x="20" y="9841"/>
            <a:chExt cx="19215" cy="959"/>
          </a:xfrm>
        </p:grpSpPr>
        <p:sp>
          <p:nvSpPr>
            <p:cNvPr id="11" name="Rectangles 8">
              <a:extLst>
                <a:ext uri="{FF2B5EF4-FFF2-40B4-BE49-F238E27FC236}">
                  <a16:creationId xmlns:a16="http://schemas.microsoft.com/office/drawing/2014/main" id="{474B87B7-6A5D-0BC9-59FF-21C20BF0D4F2}"/>
                </a:ext>
              </a:extLst>
            </p:cNvPr>
            <p:cNvSpPr/>
            <p:nvPr/>
          </p:nvSpPr>
          <p:spPr>
            <a:xfrm>
              <a:off x="20" y="9841"/>
              <a:ext cx="19215" cy="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00" noProof="1"/>
            </a:p>
          </p:txBody>
        </p:sp>
        <p:grpSp>
          <p:nvGrpSpPr>
            <p:cNvPr id="12" name="Group 10">
              <a:extLst>
                <a:ext uri="{FF2B5EF4-FFF2-40B4-BE49-F238E27FC236}">
                  <a16:creationId xmlns:a16="http://schemas.microsoft.com/office/drawing/2014/main" id="{70C99042-4BFF-AC84-AED6-D2D00D49E22D}"/>
                </a:ext>
              </a:extLst>
            </p:cNvPr>
            <p:cNvGrpSpPr>
              <a:grpSpLocks/>
            </p:cNvGrpSpPr>
            <p:nvPr/>
          </p:nvGrpSpPr>
          <p:grpSpPr bwMode="auto">
            <a:xfrm>
              <a:off x="426" y="9922"/>
              <a:ext cx="13732" cy="855"/>
              <a:chOff x="771" y="7322"/>
              <a:chExt cx="13732" cy="855"/>
            </a:xfrm>
          </p:grpSpPr>
          <p:sp>
            <p:nvSpPr>
              <p:cNvPr id="14" name="Text Box 9">
                <a:extLst>
                  <a:ext uri="{FF2B5EF4-FFF2-40B4-BE49-F238E27FC236}">
                    <a16:creationId xmlns:a16="http://schemas.microsoft.com/office/drawing/2014/main" id="{6F218D4D-46A9-4452-B369-958B54771F8B}"/>
                  </a:ext>
                </a:extLst>
              </p:cNvPr>
              <p:cNvSpPr txBox="1">
                <a:spLocks noChangeArrowheads="1"/>
              </p:cNvSpPr>
              <p:nvPr/>
            </p:nvSpPr>
            <p:spPr bwMode="auto">
              <a:xfrm>
                <a:off x="771" y="7322"/>
                <a:ext cx="4544"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zh-CN" sz="1400" b="1" dirty="0">
                    <a:solidFill>
                      <a:srgbClr val="203864"/>
                    </a:solidFill>
                    <a:latin typeface="Poppins" panose="00000500000000000000" pitchFamily="2" charset="0"/>
                    <a:cs typeface="Poppins" panose="00000500000000000000" pitchFamily="2" charset="0"/>
                  </a:rPr>
                  <a:t>Source:</a:t>
                </a:r>
              </a:p>
            </p:txBody>
          </p:sp>
          <p:sp>
            <p:nvSpPr>
              <p:cNvPr id="15" name="Text Box 10">
                <a:extLst>
                  <a:ext uri="{FF2B5EF4-FFF2-40B4-BE49-F238E27FC236}">
                    <a16:creationId xmlns:a16="http://schemas.microsoft.com/office/drawing/2014/main" id="{6073213A-DD40-1B88-E722-D69B6E5B996A}"/>
                  </a:ext>
                </a:extLst>
              </p:cNvPr>
              <p:cNvSpPr txBox="1">
                <a:spLocks noChangeArrowheads="1"/>
              </p:cNvSpPr>
              <p:nvPr/>
            </p:nvSpPr>
            <p:spPr bwMode="auto">
              <a:xfrm>
                <a:off x="771" y="7701"/>
                <a:ext cx="13732" cy="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120000"/>
                  </a:lnSpc>
                </a:pPr>
                <a:r>
                  <a:rPr lang="en-US" altLang="zh-CN" sz="1200" dirty="0">
                    <a:solidFill>
                      <a:srgbClr val="203864"/>
                    </a:solidFill>
                    <a:latin typeface="Poppins" panose="00000500000000000000" pitchFamily="2" charset="0"/>
                    <a:cs typeface="Poppins" panose="00000500000000000000" pitchFamily="2" charset="0"/>
                    <a:sym typeface="SimSun" panose="02010600030101010101" pitchFamily="2" charset="-122"/>
                    <a:hlinkClick r:id="rId3">
                      <a:extLst>
                        <a:ext uri="{A12FA001-AC4F-418D-AE19-62706E023703}">
                          <ahyp:hlinkClr xmlns:ahyp="http://schemas.microsoft.com/office/drawing/2018/hyperlinkcolor" val="tx"/>
                        </a:ext>
                      </a:extLst>
                    </a:hlinkClick>
                  </a:rPr>
                  <a:t>https://www.weblineindia.com/blog/chatgpt-for-business/</a:t>
                </a:r>
                <a:endParaRPr lang="en-US" altLang="zh-CN" sz="1200" dirty="0">
                  <a:solidFill>
                    <a:srgbClr val="203864"/>
                  </a:solidFill>
                  <a:latin typeface="Poppins" panose="00000500000000000000" pitchFamily="2" charset="0"/>
                  <a:cs typeface="Poppins" panose="00000500000000000000" pitchFamily="2" charset="0"/>
                  <a:sym typeface="SimSun" panose="02010600030101010101" pitchFamily="2" charset="-122"/>
                </a:endParaRPr>
              </a:p>
            </p:txBody>
          </p:sp>
        </p:grpSp>
        <p:pic>
          <p:nvPicPr>
            <p:cNvPr id="13" name="Picture 11" descr="Group 410">
              <a:extLst>
                <a:ext uri="{FF2B5EF4-FFF2-40B4-BE49-F238E27FC236}">
                  <a16:creationId xmlns:a16="http://schemas.microsoft.com/office/drawing/2014/main" id="{300386C4-5EFE-F652-EBE6-72DF691072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64" y="10002"/>
              <a:ext cx="4065" cy="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784810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 name="Group 69">
            <a:extLst>
              <a:ext uri="{FF2B5EF4-FFF2-40B4-BE49-F238E27FC236}">
                <a16:creationId xmlns:a16="http://schemas.microsoft.com/office/drawing/2014/main" id="{77EEC047-2E33-E3A3-2D09-A06EF532B2E9}"/>
              </a:ext>
            </a:extLst>
          </p:cNvPr>
          <p:cNvGrpSpPr/>
          <p:nvPr/>
        </p:nvGrpSpPr>
        <p:grpSpPr>
          <a:xfrm>
            <a:off x="7159004" y="1697050"/>
            <a:ext cx="4337671" cy="3722675"/>
            <a:chOff x="5452010" y="1487500"/>
            <a:chExt cx="4512183" cy="3872445"/>
          </a:xfrm>
        </p:grpSpPr>
        <p:grpSp>
          <p:nvGrpSpPr>
            <p:cNvPr id="69" name="Group 68">
              <a:extLst>
                <a:ext uri="{FF2B5EF4-FFF2-40B4-BE49-F238E27FC236}">
                  <a16:creationId xmlns:a16="http://schemas.microsoft.com/office/drawing/2014/main" id="{081D9BD3-A99E-8345-D1A6-B766A86D8827}"/>
                </a:ext>
              </a:extLst>
            </p:cNvPr>
            <p:cNvGrpSpPr/>
            <p:nvPr/>
          </p:nvGrpSpPr>
          <p:grpSpPr>
            <a:xfrm>
              <a:off x="5452010" y="1487500"/>
              <a:ext cx="4388358" cy="3730561"/>
              <a:chOff x="5452010" y="1487500"/>
              <a:chExt cx="4388358" cy="3730561"/>
            </a:xfrm>
          </p:grpSpPr>
          <p:sp>
            <p:nvSpPr>
              <p:cNvPr id="51" name="Freeform: Shape 50">
                <a:extLst>
                  <a:ext uri="{FF2B5EF4-FFF2-40B4-BE49-F238E27FC236}">
                    <a16:creationId xmlns:a16="http://schemas.microsoft.com/office/drawing/2014/main" id="{82031EE9-66AD-A9C9-A687-EB0B8422E3D5}"/>
                  </a:ext>
                </a:extLst>
              </p:cNvPr>
              <p:cNvSpPr/>
              <p:nvPr/>
            </p:nvSpPr>
            <p:spPr>
              <a:xfrm>
                <a:off x="5742637" y="3385261"/>
                <a:ext cx="2647454" cy="1832800"/>
              </a:xfrm>
              <a:custGeom>
                <a:avLst/>
                <a:gdLst>
                  <a:gd name="connsiteX0" fmla="*/ 2123770 w 2647454"/>
                  <a:gd name="connsiteY0" fmla="*/ 1832801 h 1832800"/>
                  <a:gd name="connsiteX1" fmla="*/ 523685 w 2647454"/>
                  <a:gd name="connsiteY1" fmla="*/ 1832801 h 1832800"/>
                  <a:gd name="connsiteX2" fmla="*/ 0 w 2647454"/>
                  <a:gd name="connsiteY2" fmla="*/ 1309116 h 1832800"/>
                  <a:gd name="connsiteX3" fmla="*/ 0 w 2647454"/>
                  <a:gd name="connsiteY3" fmla="*/ 523646 h 1832800"/>
                  <a:gd name="connsiteX4" fmla="*/ 523685 w 2647454"/>
                  <a:gd name="connsiteY4" fmla="*/ 0 h 1832800"/>
                  <a:gd name="connsiteX5" fmla="*/ 2123770 w 2647454"/>
                  <a:gd name="connsiteY5" fmla="*/ 0 h 1832800"/>
                  <a:gd name="connsiteX6" fmla="*/ 2647455 w 2647454"/>
                  <a:gd name="connsiteY6" fmla="*/ 523646 h 1832800"/>
                  <a:gd name="connsiteX7" fmla="*/ 2647455 w 2647454"/>
                  <a:gd name="connsiteY7" fmla="*/ 1309154 h 1832800"/>
                  <a:gd name="connsiteX8" fmla="*/ 2123770 w 2647454"/>
                  <a:gd name="connsiteY8" fmla="*/ 1832801 h 183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7454" h="1832800">
                    <a:moveTo>
                      <a:pt x="2123770" y="1832801"/>
                    </a:moveTo>
                    <a:lnTo>
                      <a:pt x="523685" y="1832801"/>
                    </a:lnTo>
                    <a:cubicBezTo>
                      <a:pt x="235687" y="1832801"/>
                      <a:pt x="0" y="1597152"/>
                      <a:pt x="0" y="1309116"/>
                    </a:cubicBezTo>
                    <a:lnTo>
                      <a:pt x="0" y="523646"/>
                    </a:lnTo>
                    <a:cubicBezTo>
                      <a:pt x="0" y="235649"/>
                      <a:pt x="235648" y="0"/>
                      <a:pt x="523685" y="0"/>
                    </a:cubicBezTo>
                    <a:lnTo>
                      <a:pt x="2123770" y="0"/>
                    </a:lnTo>
                    <a:cubicBezTo>
                      <a:pt x="2411768" y="0"/>
                      <a:pt x="2647455" y="235649"/>
                      <a:pt x="2647455" y="523646"/>
                    </a:cubicBezTo>
                    <a:lnTo>
                      <a:pt x="2647455" y="1309154"/>
                    </a:lnTo>
                    <a:cubicBezTo>
                      <a:pt x="2647417" y="1597152"/>
                      <a:pt x="2411768" y="1832801"/>
                      <a:pt x="2123770" y="1832801"/>
                    </a:cubicBezTo>
                    <a:close/>
                  </a:path>
                </a:pathLst>
              </a:custGeom>
              <a:solidFill>
                <a:srgbClr val="2BB294"/>
              </a:solidFill>
              <a:ln w="38100" cap="flat">
                <a:noFill/>
                <a:prstDash val="solid"/>
                <a:miter/>
              </a:ln>
            </p:spPr>
            <p:txBody>
              <a:bodyPr rtlCol="0" anchor="ctr"/>
              <a:lstStyle/>
              <a:p>
                <a:endParaRPr lang="en-IN" dirty="0">
                  <a:latin typeface="Poppins" panose="00000500000000000000" pitchFamily="2" charset="0"/>
                  <a:cs typeface="Poppins" panose="00000500000000000000" pitchFamily="2" charset="0"/>
                </a:endParaRPr>
              </a:p>
            </p:txBody>
          </p:sp>
          <p:sp>
            <p:nvSpPr>
              <p:cNvPr id="52" name="Freeform: Shape 51">
                <a:extLst>
                  <a:ext uri="{FF2B5EF4-FFF2-40B4-BE49-F238E27FC236}">
                    <a16:creationId xmlns:a16="http://schemas.microsoft.com/office/drawing/2014/main" id="{8906F499-BB38-367E-9572-515BC3B1C22C}"/>
                  </a:ext>
                </a:extLst>
              </p:cNvPr>
              <p:cNvSpPr/>
              <p:nvPr/>
            </p:nvSpPr>
            <p:spPr>
              <a:xfrm>
                <a:off x="5742637" y="3385261"/>
                <a:ext cx="2647454" cy="637984"/>
              </a:xfrm>
              <a:custGeom>
                <a:avLst/>
                <a:gdLst>
                  <a:gd name="connsiteX0" fmla="*/ 2123770 w 2647454"/>
                  <a:gd name="connsiteY0" fmla="*/ 0 h 637984"/>
                  <a:gd name="connsiteX1" fmla="*/ 523685 w 2647454"/>
                  <a:gd name="connsiteY1" fmla="*/ 0 h 637984"/>
                  <a:gd name="connsiteX2" fmla="*/ 0 w 2647454"/>
                  <a:gd name="connsiteY2" fmla="*/ 523684 h 637984"/>
                  <a:gd name="connsiteX3" fmla="*/ 0 w 2647454"/>
                  <a:gd name="connsiteY3" fmla="*/ 637984 h 637984"/>
                  <a:gd name="connsiteX4" fmla="*/ 523685 w 2647454"/>
                  <a:gd name="connsiteY4" fmla="*/ 114300 h 637984"/>
                  <a:gd name="connsiteX5" fmla="*/ 2123770 w 2647454"/>
                  <a:gd name="connsiteY5" fmla="*/ 114300 h 637984"/>
                  <a:gd name="connsiteX6" fmla="*/ 2647455 w 2647454"/>
                  <a:gd name="connsiteY6" fmla="*/ 637984 h 637984"/>
                  <a:gd name="connsiteX7" fmla="*/ 2647455 w 2647454"/>
                  <a:gd name="connsiteY7" fmla="*/ 523684 h 637984"/>
                  <a:gd name="connsiteX8" fmla="*/ 2123770 w 2647454"/>
                  <a:gd name="connsiteY8" fmla="*/ 0 h 63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7454" h="637984">
                    <a:moveTo>
                      <a:pt x="2123770" y="0"/>
                    </a:moveTo>
                    <a:lnTo>
                      <a:pt x="523685" y="0"/>
                    </a:lnTo>
                    <a:cubicBezTo>
                      <a:pt x="235687" y="0"/>
                      <a:pt x="0" y="235649"/>
                      <a:pt x="0" y="523684"/>
                    </a:cubicBezTo>
                    <a:lnTo>
                      <a:pt x="0" y="637984"/>
                    </a:lnTo>
                    <a:cubicBezTo>
                      <a:pt x="0" y="349949"/>
                      <a:pt x="235648" y="114300"/>
                      <a:pt x="523685" y="114300"/>
                    </a:cubicBezTo>
                    <a:lnTo>
                      <a:pt x="2123770" y="114300"/>
                    </a:lnTo>
                    <a:cubicBezTo>
                      <a:pt x="2411806" y="114300"/>
                      <a:pt x="2647455" y="349949"/>
                      <a:pt x="2647455" y="637984"/>
                    </a:cubicBezTo>
                    <a:lnTo>
                      <a:pt x="2647455" y="523684"/>
                    </a:lnTo>
                    <a:cubicBezTo>
                      <a:pt x="2647417" y="235649"/>
                      <a:pt x="2411768" y="0"/>
                      <a:pt x="2123770" y="0"/>
                    </a:cubicBezTo>
                    <a:close/>
                  </a:path>
                </a:pathLst>
              </a:custGeom>
              <a:solidFill>
                <a:srgbClr val="FFFFFF">
                  <a:alpha val="50000"/>
                </a:srgbClr>
              </a:solidFill>
              <a:ln w="38100" cap="flat">
                <a:noFill/>
                <a:prstDash val="solid"/>
                <a:miter/>
              </a:ln>
            </p:spPr>
            <p:txBody>
              <a:bodyPr rtlCol="0" anchor="ctr"/>
              <a:lstStyle/>
              <a:p>
                <a:endParaRPr lang="en-IN" dirty="0">
                  <a:latin typeface="Poppins" panose="00000500000000000000" pitchFamily="2" charset="0"/>
                  <a:cs typeface="Poppins" panose="00000500000000000000" pitchFamily="2" charset="0"/>
                </a:endParaRPr>
              </a:p>
            </p:txBody>
          </p:sp>
          <p:sp>
            <p:nvSpPr>
              <p:cNvPr id="53" name="Freeform: Shape 52">
                <a:extLst>
                  <a:ext uri="{FF2B5EF4-FFF2-40B4-BE49-F238E27FC236}">
                    <a16:creationId xmlns:a16="http://schemas.microsoft.com/office/drawing/2014/main" id="{B48891FC-CF1C-639F-AA3F-1F2F59208D5D}"/>
                  </a:ext>
                </a:extLst>
              </p:cNvPr>
              <p:cNvSpPr/>
              <p:nvPr/>
            </p:nvSpPr>
            <p:spPr>
              <a:xfrm>
                <a:off x="6004499" y="3647084"/>
                <a:ext cx="2123732" cy="1309154"/>
              </a:xfrm>
              <a:custGeom>
                <a:avLst/>
                <a:gdLst>
                  <a:gd name="connsiteX0" fmla="*/ 261823 w 2123732"/>
                  <a:gd name="connsiteY0" fmla="*/ 1309154 h 1309154"/>
                  <a:gd name="connsiteX1" fmla="*/ 0 w 2123732"/>
                  <a:gd name="connsiteY1" fmla="*/ 1047331 h 1309154"/>
                  <a:gd name="connsiteX2" fmla="*/ 0 w 2123732"/>
                  <a:gd name="connsiteY2" fmla="*/ 261823 h 1309154"/>
                  <a:gd name="connsiteX3" fmla="*/ 261823 w 2123732"/>
                  <a:gd name="connsiteY3" fmla="*/ 0 h 1309154"/>
                  <a:gd name="connsiteX4" fmla="*/ 1861909 w 2123732"/>
                  <a:gd name="connsiteY4" fmla="*/ 0 h 1309154"/>
                  <a:gd name="connsiteX5" fmla="*/ 2123732 w 2123732"/>
                  <a:gd name="connsiteY5" fmla="*/ 261823 h 1309154"/>
                  <a:gd name="connsiteX6" fmla="*/ 2123732 w 2123732"/>
                  <a:gd name="connsiteY6" fmla="*/ 1047331 h 1309154"/>
                  <a:gd name="connsiteX7" fmla="*/ 1861909 w 2123732"/>
                  <a:gd name="connsiteY7" fmla="*/ 1309154 h 1309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3732" h="1309154">
                    <a:moveTo>
                      <a:pt x="261823" y="1309154"/>
                    </a:moveTo>
                    <a:cubicBezTo>
                      <a:pt x="117424" y="1309154"/>
                      <a:pt x="0" y="1191692"/>
                      <a:pt x="0" y="1047331"/>
                    </a:cubicBezTo>
                    <a:lnTo>
                      <a:pt x="0" y="261823"/>
                    </a:lnTo>
                    <a:cubicBezTo>
                      <a:pt x="0" y="117424"/>
                      <a:pt x="117462" y="0"/>
                      <a:pt x="261823" y="0"/>
                    </a:cubicBezTo>
                    <a:lnTo>
                      <a:pt x="1861909" y="0"/>
                    </a:lnTo>
                    <a:cubicBezTo>
                      <a:pt x="2006308" y="0"/>
                      <a:pt x="2123732" y="117462"/>
                      <a:pt x="2123732" y="261823"/>
                    </a:cubicBezTo>
                    <a:lnTo>
                      <a:pt x="2123732" y="1047331"/>
                    </a:lnTo>
                    <a:cubicBezTo>
                      <a:pt x="2123732" y="1191730"/>
                      <a:pt x="2006270" y="1309154"/>
                      <a:pt x="1861909" y="1309154"/>
                    </a:cubicBezTo>
                    <a:close/>
                  </a:path>
                </a:pathLst>
              </a:custGeom>
              <a:solidFill>
                <a:schemeClr val="bg1">
                  <a:alpha val="40000"/>
                </a:schemeClr>
              </a:solidFill>
              <a:ln w="38100" cap="flat">
                <a:noFill/>
                <a:prstDash val="solid"/>
                <a:miter/>
              </a:ln>
            </p:spPr>
            <p:txBody>
              <a:bodyPr rtlCol="0" anchor="ctr"/>
              <a:lstStyle/>
              <a:p>
                <a:endParaRPr lang="en-IN">
                  <a:latin typeface="Poppins" panose="00000500000000000000" pitchFamily="2" charset="0"/>
                  <a:cs typeface="Poppins" panose="00000500000000000000" pitchFamily="2" charset="0"/>
                </a:endParaRPr>
              </a:p>
            </p:txBody>
          </p:sp>
          <p:sp>
            <p:nvSpPr>
              <p:cNvPr id="54" name="Freeform: Shape 53">
                <a:extLst>
                  <a:ext uri="{FF2B5EF4-FFF2-40B4-BE49-F238E27FC236}">
                    <a16:creationId xmlns:a16="http://schemas.microsoft.com/office/drawing/2014/main" id="{A981AFFE-F2F0-0F5A-C96D-17380A251A8C}"/>
                  </a:ext>
                </a:extLst>
              </p:cNvPr>
              <p:cNvSpPr/>
              <p:nvPr/>
            </p:nvSpPr>
            <p:spPr>
              <a:xfrm>
                <a:off x="5452010" y="4000195"/>
                <a:ext cx="290626" cy="581253"/>
              </a:xfrm>
              <a:custGeom>
                <a:avLst/>
                <a:gdLst>
                  <a:gd name="connsiteX0" fmla="*/ 290627 w 290626"/>
                  <a:gd name="connsiteY0" fmla="*/ 0 h 581253"/>
                  <a:gd name="connsiteX1" fmla="*/ 290627 w 290626"/>
                  <a:gd name="connsiteY1" fmla="*/ 581254 h 581253"/>
                  <a:gd name="connsiteX2" fmla="*/ 0 w 290626"/>
                  <a:gd name="connsiteY2" fmla="*/ 290627 h 581253"/>
                  <a:gd name="connsiteX3" fmla="*/ 290627 w 290626"/>
                  <a:gd name="connsiteY3" fmla="*/ 0 h 581253"/>
                </a:gdLst>
                <a:ahLst/>
                <a:cxnLst>
                  <a:cxn ang="0">
                    <a:pos x="connsiteX0" y="connsiteY0"/>
                  </a:cxn>
                  <a:cxn ang="0">
                    <a:pos x="connsiteX1" y="connsiteY1"/>
                  </a:cxn>
                  <a:cxn ang="0">
                    <a:pos x="connsiteX2" y="connsiteY2"/>
                  </a:cxn>
                  <a:cxn ang="0">
                    <a:pos x="connsiteX3" y="connsiteY3"/>
                  </a:cxn>
                </a:cxnLst>
                <a:rect l="l" t="t" r="r" b="b"/>
                <a:pathLst>
                  <a:path w="290626" h="581253">
                    <a:moveTo>
                      <a:pt x="290627" y="0"/>
                    </a:moveTo>
                    <a:lnTo>
                      <a:pt x="290627" y="581254"/>
                    </a:lnTo>
                    <a:cubicBezTo>
                      <a:pt x="130035" y="581254"/>
                      <a:pt x="0" y="451218"/>
                      <a:pt x="0" y="290627"/>
                    </a:cubicBezTo>
                    <a:cubicBezTo>
                      <a:pt x="0" y="130035"/>
                      <a:pt x="130035" y="0"/>
                      <a:pt x="290627" y="0"/>
                    </a:cubicBezTo>
                    <a:close/>
                  </a:path>
                </a:pathLst>
              </a:custGeom>
              <a:solidFill>
                <a:srgbClr val="FFA43B"/>
              </a:solidFill>
              <a:ln w="38100" cap="flat">
                <a:noFill/>
                <a:prstDash val="solid"/>
                <a:miter/>
              </a:ln>
            </p:spPr>
            <p:txBody>
              <a:bodyPr rtlCol="0" anchor="ctr"/>
              <a:lstStyle/>
              <a:p>
                <a:endParaRPr lang="en-IN">
                  <a:latin typeface="Poppins" panose="00000500000000000000" pitchFamily="2" charset="0"/>
                  <a:cs typeface="Poppins" panose="00000500000000000000" pitchFamily="2" charset="0"/>
                </a:endParaRPr>
              </a:p>
            </p:txBody>
          </p:sp>
          <p:sp>
            <p:nvSpPr>
              <p:cNvPr id="55" name="Freeform: Shape 54">
                <a:extLst>
                  <a:ext uri="{FF2B5EF4-FFF2-40B4-BE49-F238E27FC236}">
                    <a16:creationId xmlns:a16="http://schemas.microsoft.com/office/drawing/2014/main" id="{A6742912-05CD-80D2-1ED5-2C9FEDBA76F2}"/>
                  </a:ext>
                </a:extLst>
              </p:cNvPr>
              <p:cNvSpPr/>
              <p:nvPr/>
            </p:nvSpPr>
            <p:spPr>
              <a:xfrm>
                <a:off x="8390092" y="4000195"/>
                <a:ext cx="290626" cy="581253"/>
              </a:xfrm>
              <a:custGeom>
                <a:avLst/>
                <a:gdLst>
                  <a:gd name="connsiteX0" fmla="*/ 290627 w 290626"/>
                  <a:gd name="connsiteY0" fmla="*/ 290627 h 581253"/>
                  <a:gd name="connsiteX1" fmla="*/ 0 w 290626"/>
                  <a:gd name="connsiteY1" fmla="*/ 581254 h 581253"/>
                  <a:gd name="connsiteX2" fmla="*/ 0 w 290626"/>
                  <a:gd name="connsiteY2" fmla="*/ 0 h 581253"/>
                  <a:gd name="connsiteX3" fmla="*/ 290627 w 290626"/>
                  <a:gd name="connsiteY3" fmla="*/ 290627 h 581253"/>
                </a:gdLst>
                <a:ahLst/>
                <a:cxnLst>
                  <a:cxn ang="0">
                    <a:pos x="connsiteX0" y="connsiteY0"/>
                  </a:cxn>
                  <a:cxn ang="0">
                    <a:pos x="connsiteX1" y="connsiteY1"/>
                  </a:cxn>
                  <a:cxn ang="0">
                    <a:pos x="connsiteX2" y="connsiteY2"/>
                  </a:cxn>
                  <a:cxn ang="0">
                    <a:pos x="connsiteX3" y="connsiteY3"/>
                  </a:cxn>
                </a:cxnLst>
                <a:rect l="l" t="t" r="r" b="b"/>
                <a:pathLst>
                  <a:path w="290626" h="581253">
                    <a:moveTo>
                      <a:pt x="290627" y="290627"/>
                    </a:moveTo>
                    <a:cubicBezTo>
                      <a:pt x="290627" y="451218"/>
                      <a:pt x="160591" y="581254"/>
                      <a:pt x="0" y="581254"/>
                    </a:cubicBezTo>
                    <a:lnTo>
                      <a:pt x="0" y="0"/>
                    </a:lnTo>
                    <a:cubicBezTo>
                      <a:pt x="160553" y="0"/>
                      <a:pt x="290627" y="130035"/>
                      <a:pt x="290627" y="290627"/>
                    </a:cubicBezTo>
                    <a:close/>
                  </a:path>
                </a:pathLst>
              </a:custGeom>
              <a:solidFill>
                <a:srgbClr val="FFA43B"/>
              </a:solidFill>
              <a:ln w="38100" cap="flat">
                <a:noFill/>
                <a:prstDash val="solid"/>
                <a:miter/>
              </a:ln>
            </p:spPr>
            <p:txBody>
              <a:bodyPr rtlCol="0" anchor="ctr"/>
              <a:lstStyle/>
              <a:p>
                <a:endParaRPr lang="en-IN" dirty="0">
                  <a:latin typeface="Poppins" panose="00000500000000000000" pitchFamily="2" charset="0"/>
                  <a:cs typeface="Poppins" panose="00000500000000000000" pitchFamily="2" charset="0"/>
                </a:endParaRPr>
              </a:p>
            </p:txBody>
          </p:sp>
          <p:sp>
            <p:nvSpPr>
              <p:cNvPr id="56" name="Freeform: Shape 55">
                <a:extLst>
                  <a:ext uri="{FF2B5EF4-FFF2-40B4-BE49-F238E27FC236}">
                    <a16:creationId xmlns:a16="http://schemas.microsoft.com/office/drawing/2014/main" id="{7C338EC8-5F11-3F09-7527-5D3962078D92}"/>
                  </a:ext>
                </a:extLst>
              </p:cNvPr>
              <p:cNvSpPr/>
              <p:nvPr/>
            </p:nvSpPr>
            <p:spPr>
              <a:xfrm>
                <a:off x="6775719" y="3094634"/>
                <a:ext cx="581291" cy="290626"/>
              </a:xfrm>
              <a:custGeom>
                <a:avLst/>
                <a:gdLst>
                  <a:gd name="connsiteX0" fmla="*/ 290627 w 581291"/>
                  <a:gd name="connsiteY0" fmla="*/ 0 h 290626"/>
                  <a:gd name="connsiteX1" fmla="*/ 0 w 581291"/>
                  <a:gd name="connsiteY1" fmla="*/ 290627 h 290626"/>
                  <a:gd name="connsiteX2" fmla="*/ 581292 w 581291"/>
                  <a:gd name="connsiteY2" fmla="*/ 290627 h 290626"/>
                  <a:gd name="connsiteX3" fmla="*/ 290627 w 581291"/>
                  <a:gd name="connsiteY3" fmla="*/ 0 h 290626"/>
                </a:gdLst>
                <a:ahLst/>
                <a:cxnLst>
                  <a:cxn ang="0">
                    <a:pos x="connsiteX0" y="connsiteY0"/>
                  </a:cxn>
                  <a:cxn ang="0">
                    <a:pos x="connsiteX1" y="connsiteY1"/>
                  </a:cxn>
                  <a:cxn ang="0">
                    <a:pos x="connsiteX2" y="connsiteY2"/>
                  </a:cxn>
                  <a:cxn ang="0">
                    <a:pos x="connsiteX3" y="connsiteY3"/>
                  </a:cxn>
                </a:cxnLst>
                <a:rect l="l" t="t" r="r" b="b"/>
                <a:pathLst>
                  <a:path w="581291" h="290626">
                    <a:moveTo>
                      <a:pt x="290627" y="0"/>
                    </a:moveTo>
                    <a:cubicBezTo>
                      <a:pt x="130035" y="0"/>
                      <a:pt x="0" y="130035"/>
                      <a:pt x="0" y="290627"/>
                    </a:cubicBezTo>
                    <a:lnTo>
                      <a:pt x="581292" y="290627"/>
                    </a:lnTo>
                    <a:cubicBezTo>
                      <a:pt x="581292" y="130035"/>
                      <a:pt x="451218" y="0"/>
                      <a:pt x="290627" y="0"/>
                    </a:cubicBezTo>
                    <a:close/>
                  </a:path>
                </a:pathLst>
              </a:custGeom>
              <a:solidFill>
                <a:srgbClr val="FFA43B"/>
              </a:solidFill>
              <a:ln w="38100" cap="flat">
                <a:noFill/>
                <a:prstDash val="solid"/>
                <a:miter/>
              </a:ln>
            </p:spPr>
            <p:txBody>
              <a:bodyPr rtlCol="0" anchor="ctr"/>
              <a:lstStyle/>
              <a:p>
                <a:endParaRPr lang="en-IN">
                  <a:latin typeface="Poppins" panose="00000500000000000000" pitchFamily="2" charset="0"/>
                  <a:cs typeface="Poppins" panose="00000500000000000000" pitchFamily="2" charset="0"/>
                </a:endParaRPr>
              </a:p>
            </p:txBody>
          </p:sp>
          <p:sp>
            <p:nvSpPr>
              <p:cNvPr id="57" name="Freeform: Shape 56">
                <a:extLst>
                  <a:ext uri="{FF2B5EF4-FFF2-40B4-BE49-F238E27FC236}">
                    <a16:creationId xmlns:a16="http://schemas.microsoft.com/office/drawing/2014/main" id="{C56C4E03-F9F4-4C76-EE6E-E6ECC12A6787}"/>
                  </a:ext>
                </a:extLst>
              </p:cNvPr>
              <p:cNvSpPr/>
              <p:nvPr/>
            </p:nvSpPr>
            <p:spPr>
              <a:xfrm>
                <a:off x="6931776" y="2479128"/>
                <a:ext cx="269138" cy="269138"/>
              </a:xfrm>
              <a:custGeom>
                <a:avLst/>
                <a:gdLst>
                  <a:gd name="connsiteX0" fmla="*/ 269138 w 269138"/>
                  <a:gd name="connsiteY0" fmla="*/ 134569 h 269138"/>
                  <a:gd name="connsiteX1" fmla="*/ 134569 w 269138"/>
                  <a:gd name="connsiteY1" fmla="*/ 269139 h 269138"/>
                  <a:gd name="connsiteX2" fmla="*/ 0 w 269138"/>
                  <a:gd name="connsiteY2" fmla="*/ 134569 h 269138"/>
                  <a:gd name="connsiteX3" fmla="*/ 134569 w 269138"/>
                  <a:gd name="connsiteY3" fmla="*/ 0 h 269138"/>
                  <a:gd name="connsiteX4" fmla="*/ 269138 w 269138"/>
                  <a:gd name="connsiteY4" fmla="*/ 134569 h 269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138" h="269138">
                    <a:moveTo>
                      <a:pt x="269138" y="134569"/>
                    </a:moveTo>
                    <a:cubicBezTo>
                      <a:pt x="269138" y="208890"/>
                      <a:pt x="208890" y="269139"/>
                      <a:pt x="134569" y="269139"/>
                    </a:cubicBezTo>
                    <a:cubicBezTo>
                      <a:pt x="60249" y="269139"/>
                      <a:pt x="0" y="208890"/>
                      <a:pt x="0" y="134569"/>
                    </a:cubicBezTo>
                    <a:cubicBezTo>
                      <a:pt x="0" y="60249"/>
                      <a:pt x="60249" y="0"/>
                      <a:pt x="134569" y="0"/>
                    </a:cubicBezTo>
                    <a:cubicBezTo>
                      <a:pt x="208890" y="0"/>
                      <a:pt x="269138" y="60249"/>
                      <a:pt x="269138" y="134569"/>
                    </a:cubicBezTo>
                    <a:close/>
                  </a:path>
                </a:pathLst>
              </a:custGeom>
              <a:solidFill>
                <a:srgbClr val="ED6567"/>
              </a:solidFill>
              <a:ln w="38100" cap="flat">
                <a:noFill/>
                <a:prstDash val="solid"/>
                <a:miter/>
              </a:ln>
            </p:spPr>
            <p:txBody>
              <a:bodyPr rtlCol="0" anchor="ctr"/>
              <a:lstStyle/>
              <a:p>
                <a:endParaRPr lang="en-IN">
                  <a:latin typeface="Poppins" panose="00000500000000000000" pitchFamily="2" charset="0"/>
                  <a:cs typeface="Poppins" panose="00000500000000000000" pitchFamily="2" charset="0"/>
                </a:endParaRPr>
              </a:p>
            </p:txBody>
          </p:sp>
          <p:sp>
            <p:nvSpPr>
              <p:cNvPr id="58" name="Freeform: Shape 57">
                <a:extLst>
                  <a:ext uri="{FF2B5EF4-FFF2-40B4-BE49-F238E27FC236}">
                    <a16:creationId xmlns:a16="http://schemas.microsoft.com/office/drawing/2014/main" id="{ECA768F8-3A64-C58D-55ED-7767063DE271}"/>
                  </a:ext>
                </a:extLst>
              </p:cNvPr>
              <p:cNvSpPr/>
              <p:nvPr/>
            </p:nvSpPr>
            <p:spPr>
              <a:xfrm>
                <a:off x="7868541" y="1487500"/>
                <a:ext cx="1971827" cy="1752409"/>
              </a:xfrm>
              <a:custGeom>
                <a:avLst/>
                <a:gdLst>
                  <a:gd name="connsiteX0" fmla="*/ 201473 w 1971827"/>
                  <a:gd name="connsiteY0" fmla="*/ 1342073 h 1752409"/>
                  <a:gd name="connsiteX1" fmla="*/ 0 w 1971827"/>
                  <a:gd name="connsiteY1" fmla="*/ 1140562 h 1752409"/>
                  <a:gd name="connsiteX2" fmla="*/ 0 w 1971827"/>
                  <a:gd name="connsiteY2" fmla="*/ 201473 h 1752409"/>
                  <a:gd name="connsiteX3" fmla="*/ 201473 w 1971827"/>
                  <a:gd name="connsiteY3" fmla="*/ 0 h 1752409"/>
                  <a:gd name="connsiteX4" fmla="*/ 1770317 w 1971827"/>
                  <a:gd name="connsiteY4" fmla="*/ 0 h 1752409"/>
                  <a:gd name="connsiteX5" fmla="*/ 1971827 w 1971827"/>
                  <a:gd name="connsiteY5" fmla="*/ 201473 h 1752409"/>
                  <a:gd name="connsiteX6" fmla="*/ 1971827 w 1971827"/>
                  <a:gd name="connsiteY6" fmla="*/ 1140562 h 1752409"/>
                  <a:gd name="connsiteX7" fmla="*/ 1770317 w 1971827"/>
                  <a:gd name="connsiteY7" fmla="*/ 1342073 h 1752409"/>
                  <a:gd name="connsiteX8" fmla="*/ 776935 w 1971827"/>
                  <a:gd name="connsiteY8" fmla="*/ 1342073 h 1752409"/>
                  <a:gd name="connsiteX9" fmla="*/ 314249 w 1971827"/>
                  <a:gd name="connsiteY9" fmla="*/ 1752410 h 1752409"/>
                  <a:gd name="connsiteX10" fmla="*/ 314249 w 1971827"/>
                  <a:gd name="connsiteY10" fmla="*/ 1342073 h 175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71827" h="1752409">
                    <a:moveTo>
                      <a:pt x="201473" y="1342073"/>
                    </a:moveTo>
                    <a:cubicBezTo>
                      <a:pt x="90183" y="1342073"/>
                      <a:pt x="0" y="1251852"/>
                      <a:pt x="0" y="1140562"/>
                    </a:cubicBezTo>
                    <a:lnTo>
                      <a:pt x="0" y="201473"/>
                    </a:lnTo>
                    <a:cubicBezTo>
                      <a:pt x="0" y="90259"/>
                      <a:pt x="90183" y="0"/>
                      <a:pt x="201473" y="0"/>
                    </a:cubicBezTo>
                    <a:lnTo>
                      <a:pt x="1770317" y="0"/>
                    </a:lnTo>
                    <a:cubicBezTo>
                      <a:pt x="1881607" y="0"/>
                      <a:pt x="1971827" y="90221"/>
                      <a:pt x="1971827" y="201473"/>
                    </a:cubicBezTo>
                    <a:lnTo>
                      <a:pt x="1971827" y="1140562"/>
                    </a:lnTo>
                    <a:cubicBezTo>
                      <a:pt x="1971827" y="1251890"/>
                      <a:pt x="1881645" y="1342073"/>
                      <a:pt x="1770317" y="1342073"/>
                    </a:cubicBezTo>
                    <a:lnTo>
                      <a:pt x="776935" y="1342073"/>
                    </a:lnTo>
                    <a:lnTo>
                      <a:pt x="314249" y="1752410"/>
                    </a:lnTo>
                    <a:lnTo>
                      <a:pt x="314249" y="1342073"/>
                    </a:lnTo>
                    <a:close/>
                  </a:path>
                </a:pathLst>
              </a:custGeom>
              <a:solidFill>
                <a:srgbClr val="ED6567"/>
              </a:solidFill>
              <a:ln w="38100" cap="flat">
                <a:noFill/>
                <a:prstDash val="solid"/>
                <a:miter/>
              </a:ln>
            </p:spPr>
            <p:txBody>
              <a:bodyPr rtlCol="0" anchor="ctr"/>
              <a:lstStyle/>
              <a:p>
                <a:endParaRPr lang="en-IN" dirty="0">
                  <a:latin typeface="Poppins" panose="00000500000000000000" pitchFamily="2" charset="0"/>
                  <a:cs typeface="Poppins" panose="00000500000000000000" pitchFamily="2" charset="0"/>
                </a:endParaRPr>
              </a:p>
            </p:txBody>
          </p:sp>
          <p:sp>
            <p:nvSpPr>
              <p:cNvPr id="66" name="Freeform: Shape 65">
                <a:extLst>
                  <a:ext uri="{FF2B5EF4-FFF2-40B4-BE49-F238E27FC236}">
                    <a16:creationId xmlns:a16="http://schemas.microsoft.com/office/drawing/2014/main" id="{4C3ACD58-0556-E0A7-F704-08ACB8C68D06}"/>
                  </a:ext>
                </a:extLst>
              </p:cNvPr>
              <p:cNvSpPr/>
              <p:nvPr/>
            </p:nvSpPr>
            <p:spPr>
              <a:xfrm>
                <a:off x="8726058" y="2057628"/>
                <a:ext cx="256794" cy="256794"/>
              </a:xfrm>
              <a:custGeom>
                <a:avLst/>
                <a:gdLst>
                  <a:gd name="connsiteX0" fmla="*/ 256794 w 256794"/>
                  <a:gd name="connsiteY0" fmla="*/ 128397 h 256794"/>
                  <a:gd name="connsiteX1" fmla="*/ 128397 w 256794"/>
                  <a:gd name="connsiteY1" fmla="*/ 256794 h 256794"/>
                  <a:gd name="connsiteX2" fmla="*/ 0 w 256794"/>
                  <a:gd name="connsiteY2" fmla="*/ 128397 h 256794"/>
                  <a:gd name="connsiteX3" fmla="*/ 128397 w 256794"/>
                  <a:gd name="connsiteY3" fmla="*/ 0 h 256794"/>
                  <a:gd name="connsiteX4" fmla="*/ 256794 w 256794"/>
                  <a:gd name="connsiteY4" fmla="*/ 128397 h 256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794" h="256794">
                    <a:moveTo>
                      <a:pt x="256794" y="128397"/>
                    </a:moveTo>
                    <a:cubicBezTo>
                      <a:pt x="256794" y="199309"/>
                      <a:pt x="199309" y="256794"/>
                      <a:pt x="128397" y="256794"/>
                    </a:cubicBezTo>
                    <a:cubicBezTo>
                      <a:pt x="57485" y="256794"/>
                      <a:pt x="0" y="199309"/>
                      <a:pt x="0" y="128397"/>
                    </a:cubicBezTo>
                    <a:cubicBezTo>
                      <a:pt x="0" y="57485"/>
                      <a:pt x="57485" y="0"/>
                      <a:pt x="128397" y="0"/>
                    </a:cubicBezTo>
                    <a:cubicBezTo>
                      <a:pt x="199309" y="0"/>
                      <a:pt x="256794" y="57485"/>
                      <a:pt x="256794" y="128397"/>
                    </a:cubicBezTo>
                    <a:close/>
                  </a:path>
                </a:pathLst>
              </a:custGeom>
              <a:solidFill>
                <a:srgbClr val="FFFFFF"/>
              </a:solidFill>
              <a:ln w="38100" cap="flat">
                <a:noFill/>
                <a:prstDash val="solid"/>
                <a:miter/>
              </a:ln>
            </p:spPr>
            <p:txBody>
              <a:bodyPr rtlCol="0" anchor="ctr"/>
              <a:lstStyle/>
              <a:p>
                <a:endParaRPr lang="en-IN">
                  <a:latin typeface="Poppins" panose="00000500000000000000" pitchFamily="2" charset="0"/>
                  <a:cs typeface="Poppins" panose="00000500000000000000" pitchFamily="2" charset="0"/>
                </a:endParaRPr>
              </a:p>
            </p:txBody>
          </p:sp>
          <p:sp>
            <p:nvSpPr>
              <p:cNvPr id="67" name="Freeform: Shape 66">
                <a:extLst>
                  <a:ext uri="{FF2B5EF4-FFF2-40B4-BE49-F238E27FC236}">
                    <a16:creationId xmlns:a16="http://schemas.microsoft.com/office/drawing/2014/main" id="{1C7926C7-3894-C730-D777-CCF4BCB0DC68}"/>
                  </a:ext>
                </a:extLst>
              </p:cNvPr>
              <p:cNvSpPr/>
              <p:nvPr/>
            </p:nvSpPr>
            <p:spPr>
              <a:xfrm>
                <a:off x="8211746" y="2057628"/>
                <a:ext cx="256794" cy="256794"/>
              </a:xfrm>
              <a:custGeom>
                <a:avLst/>
                <a:gdLst>
                  <a:gd name="connsiteX0" fmla="*/ 256794 w 256794"/>
                  <a:gd name="connsiteY0" fmla="*/ 128397 h 256794"/>
                  <a:gd name="connsiteX1" fmla="*/ 128397 w 256794"/>
                  <a:gd name="connsiteY1" fmla="*/ 256794 h 256794"/>
                  <a:gd name="connsiteX2" fmla="*/ 0 w 256794"/>
                  <a:gd name="connsiteY2" fmla="*/ 128397 h 256794"/>
                  <a:gd name="connsiteX3" fmla="*/ 128397 w 256794"/>
                  <a:gd name="connsiteY3" fmla="*/ 0 h 256794"/>
                  <a:gd name="connsiteX4" fmla="*/ 256794 w 256794"/>
                  <a:gd name="connsiteY4" fmla="*/ 128397 h 256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794" h="256794">
                    <a:moveTo>
                      <a:pt x="256794" y="128397"/>
                    </a:moveTo>
                    <a:cubicBezTo>
                      <a:pt x="256794" y="199309"/>
                      <a:pt x="199309" y="256794"/>
                      <a:pt x="128397" y="256794"/>
                    </a:cubicBezTo>
                    <a:cubicBezTo>
                      <a:pt x="57485" y="256794"/>
                      <a:pt x="0" y="199309"/>
                      <a:pt x="0" y="128397"/>
                    </a:cubicBezTo>
                    <a:cubicBezTo>
                      <a:pt x="0" y="57485"/>
                      <a:pt x="57485" y="0"/>
                      <a:pt x="128397" y="0"/>
                    </a:cubicBezTo>
                    <a:cubicBezTo>
                      <a:pt x="199309" y="0"/>
                      <a:pt x="256794" y="57485"/>
                      <a:pt x="256794" y="128397"/>
                    </a:cubicBezTo>
                    <a:close/>
                  </a:path>
                </a:pathLst>
              </a:custGeom>
              <a:solidFill>
                <a:srgbClr val="FFFFFF"/>
              </a:solidFill>
              <a:ln w="38100" cap="flat">
                <a:noFill/>
                <a:prstDash val="solid"/>
                <a:miter/>
              </a:ln>
            </p:spPr>
            <p:txBody>
              <a:bodyPr rtlCol="0" anchor="ctr"/>
              <a:lstStyle/>
              <a:p>
                <a:endParaRPr lang="en-IN">
                  <a:latin typeface="Poppins" panose="00000500000000000000" pitchFamily="2" charset="0"/>
                  <a:cs typeface="Poppins" panose="00000500000000000000" pitchFamily="2" charset="0"/>
                </a:endParaRPr>
              </a:p>
            </p:txBody>
          </p:sp>
          <p:sp>
            <p:nvSpPr>
              <p:cNvPr id="68" name="Freeform: Shape 67">
                <a:extLst>
                  <a:ext uri="{FF2B5EF4-FFF2-40B4-BE49-F238E27FC236}">
                    <a16:creationId xmlns:a16="http://schemas.microsoft.com/office/drawing/2014/main" id="{B975AE56-E5E2-A68E-A431-1192E0BF947B}"/>
                  </a:ext>
                </a:extLst>
              </p:cNvPr>
              <p:cNvSpPr/>
              <p:nvPr/>
            </p:nvSpPr>
            <p:spPr>
              <a:xfrm>
                <a:off x="9240332" y="2057628"/>
                <a:ext cx="256794" cy="256794"/>
              </a:xfrm>
              <a:custGeom>
                <a:avLst/>
                <a:gdLst>
                  <a:gd name="connsiteX0" fmla="*/ 256794 w 256794"/>
                  <a:gd name="connsiteY0" fmla="*/ 128397 h 256794"/>
                  <a:gd name="connsiteX1" fmla="*/ 128397 w 256794"/>
                  <a:gd name="connsiteY1" fmla="*/ 256794 h 256794"/>
                  <a:gd name="connsiteX2" fmla="*/ 0 w 256794"/>
                  <a:gd name="connsiteY2" fmla="*/ 128397 h 256794"/>
                  <a:gd name="connsiteX3" fmla="*/ 128397 w 256794"/>
                  <a:gd name="connsiteY3" fmla="*/ 0 h 256794"/>
                  <a:gd name="connsiteX4" fmla="*/ 256794 w 256794"/>
                  <a:gd name="connsiteY4" fmla="*/ 128397 h 256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794" h="256794">
                    <a:moveTo>
                      <a:pt x="256794" y="128397"/>
                    </a:moveTo>
                    <a:cubicBezTo>
                      <a:pt x="256794" y="199309"/>
                      <a:pt x="199309" y="256794"/>
                      <a:pt x="128397" y="256794"/>
                    </a:cubicBezTo>
                    <a:cubicBezTo>
                      <a:pt x="57485" y="256794"/>
                      <a:pt x="0" y="199309"/>
                      <a:pt x="0" y="128397"/>
                    </a:cubicBezTo>
                    <a:cubicBezTo>
                      <a:pt x="0" y="57485"/>
                      <a:pt x="57485" y="0"/>
                      <a:pt x="128397" y="0"/>
                    </a:cubicBezTo>
                    <a:cubicBezTo>
                      <a:pt x="199309" y="0"/>
                      <a:pt x="256794" y="57485"/>
                      <a:pt x="256794" y="128397"/>
                    </a:cubicBezTo>
                    <a:close/>
                  </a:path>
                </a:pathLst>
              </a:custGeom>
              <a:solidFill>
                <a:srgbClr val="FFFFFF"/>
              </a:solidFill>
              <a:ln w="38100" cap="flat">
                <a:noFill/>
                <a:prstDash val="solid"/>
                <a:miter/>
              </a:ln>
            </p:spPr>
            <p:txBody>
              <a:bodyPr rtlCol="0" anchor="ctr"/>
              <a:lstStyle/>
              <a:p>
                <a:endParaRPr lang="en-IN">
                  <a:latin typeface="Poppins" panose="00000500000000000000" pitchFamily="2" charset="0"/>
                  <a:cs typeface="Poppins" panose="00000500000000000000" pitchFamily="2" charset="0"/>
                </a:endParaRPr>
              </a:p>
            </p:txBody>
          </p:sp>
        </p:grpSp>
        <p:grpSp>
          <p:nvGrpSpPr>
            <p:cNvPr id="59" name="Graphic 46">
              <a:extLst>
                <a:ext uri="{FF2B5EF4-FFF2-40B4-BE49-F238E27FC236}">
                  <a16:creationId xmlns:a16="http://schemas.microsoft.com/office/drawing/2014/main" id="{1351F48F-BD76-BCFF-B089-9A90763A0C83}"/>
                </a:ext>
              </a:extLst>
            </p:cNvPr>
            <p:cNvGrpSpPr/>
            <p:nvPr/>
          </p:nvGrpSpPr>
          <p:grpSpPr>
            <a:xfrm>
              <a:off x="5499597" y="1553146"/>
              <a:ext cx="4464596" cy="3806799"/>
              <a:chOff x="2223036" y="1449400"/>
              <a:chExt cx="4464596" cy="3806799"/>
            </a:xfrm>
            <a:solidFill>
              <a:srgbClr val="09251F"/>
            </a:solidFill>
          </p:grpSpPr>
          <p:sp>
            <p:nvSpPr>
              <p:cNvPr id="60" name="Freeform: Shape 59">
                <a:extLst>
                  <a:ext uri="{FF2B5EF4-FFF2-40B4-BE49-F238E27FC236}">
                    <a16:creationId xmlns:a16="http://schemas.microsoft.com/office/drawing/2014/main" id="{13D6D4BB-CEB2-97AC-BF14-2CD9F32C53CB}"/>
                  </a:ext>
                </a:extLst>
              </p:cNvPr>
              <p:cNvSpPr/>
              <p:nvPr/>
            </p:nvSpPr>
            <p:spPr>
              <a:xfrm>
                <a:off x="3181250" y="3994365"/>
                <a:ext cx="327279" cy="327279"/>
              </a:xfrm>
              <a:custGeom>
                <a:avLst/>
                <a:gdLst>
                  <a:gd name="connsiteX0" fmla="*/ 163640 w 327279"/>
                  <a:gd name="connsiteY0" fmla="*/ 0 h 327279"/>
                  <a:gd name="connsiteX1" fmla="*/ 0 w 327279"/>
                  <a:gd name="connsiteY1" fmla="*/ 163640 h 327279"/>
                  <a:gd name="connsiteX2" fmla="*/ 163640 w 327279"/>
                  <a:gd name="connsiteY2" fmla="*/ 327279 h 327279"/>
                  <a:gd name="connsiteX3" fmla="*/ 327279 w 327279"/>
                  <a:gd name="connsiteY3" fmla="*/ 163640 h 327279"/>
                  <a:gd name="connsiteX4" fmla="*/ 163640 w 327279"/>
                  <a:gd name="connsiteY4" fmla="*/ 0 h 327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279" h="327279">
                    <a:moveTo>
                      <a:pt x="163640" y="0"/>
                    </a:moveTo>
                    <a:cubicBezTo>
                      <a:pt x="73647" y="0"/>
                      <a:pt x="0" y="73648"/>
                      <a:pt x="0" y="163640"/>
                    </a:cubicBezTo>
                    <a:cubicBezTo>
                      <a:pt x="0" y="253632"/>
                      <a:pt x="73647" y="327279"/>
                      <a:pt x="163640" y="327279"/>
                    </a:cubicBezTo>
                    <a:cubicBezTo>
                      <a:pt x="253632" y="327279"/>
                      <a:pt x="327279" y="253632"/>
                      <a:pt x="327279" y="163640"/>
                    </a:cubicBezTo>
                    <a:cubicBezTo>
                      <a:pt x="327279" y="73648"/>
                      <a:pt x="253670" y="0"/>
                      <a:pt x="163640" y="0"/>
                    </a:cubicBezTo>
                    <a:close/>
                  </a:path>
                </a:pathLst>
              </a:custGeom>
              <a:grpFill/>
              <a:ln w="38100" cap="flat">
                <a:noFill/>
                <a:prstDash val="solid"/>
                <a:miter/>
              </a:ln>
            </p:spPr>
            <p:txBody>
              <a:bodyPr rtlCol="0" anchor="ctr"/>
              <a:lstStyle/>
              <a:p>
                <a:endParaRPr lang="en-IN">
                  <a:latin typeface="Poppins" panose="00000500000000000000" pitchFamily="2" charset="0"/>
                  <a:cs typeface="Poppins" panose="00000500000000000000" pitchFamily="2" charset="0"/>
                </a:endParaRPr>
              </a:p>
            </p:txBody>
          </p:sp>
          <p:sp>
            <p:nvSpPr>
              <p:cNvPr id="61" name="Freeform: Shape 60">
                <a:extLst>
                  <a:ext uri="{FF2B5EF4-FFF2-40B4-BE49-F238E27FC236}">
                    <a16:creationId xmlns:a16="http://schemas.microsoft.com/office/drawing/2014/main" id="{9B0CA347-B49E-65EC-0D3C-8408915F4DA7}"/>
                  </a:ext>
                </a:extLst>
              </p:cNvPr>
              <p:cNvSpPr/>
              <p:nvPr/>
            </p:nvSpPr>
            <p:spPr>
              <a:xfrm>
                <a:off x="4242450" y="3994365"/>
                <a:ext cx="327279" cy="327279"/>
              </a:xfrm>
              <a:custGeom>
                <a:avLst/>
                <a:gdLst>
                  <a:gd name="connsiteX0" fmla="*/ 327279 w 327279"/>
                  <a:gd name="connsiteY0" fmla="*/ 163640 h 327279"/>
                  <a:gd name="connsiteX1" fmla="*/ 163640 w 327279"/>
                  <a:gd name="connsiteY1" fmla="*/ 327279 h 327279"/>
                  <a:gd name="connsiteX2" fmla="*/ 0 w 327279"/>
                  <a:gd name="connsiteY2" fmla="*/ 163640 h 327279"/>
                  <a:gd name="connsiteX3" fmla="*/ 163640 w 327279"/>
                  <a:gd name="connsiteY3" fmla="*/ 0 h 327279"/>
                  <a:gd name="connsiteX4" fmla="*/ 327279 w 327279"/>
                  <a:gd name="connsiteY4" fmla="*/ 163640 h 327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279" h="327279">
                    <a:moveTo>
                      <a:pt x="327279" y="163640"/>
                    </a:moveTo>
                    <a:cubicBezTo>
                      <a:pt x="327279" y="254015"/>
                      <a:pt x="254015" y="327279"/>
                      <a:pt x="163640" y="327279"/>
                    </a:cubicBezTo>
                    <a:cubicBezTo>
                      <a:pt x="73264" y="327279"/>
                      <a:pt x="0" y="254015"/>
                      <a:pt x="0" y="163640"/>
                    </a:cubicBezTo>
                    <a:cubicBezTo>
                      <a:pt x="0" y="73264"/>
                      <a:pt x="73264" y="0"/>
                      <a:pt x="163640" y="0"/>
                    </a:cubicBezTo>
                    <a:cubicBezTo>
                      <a:pt x="254015" y="0"/>
                      <a:pt x="327279" y="73264"/>
                      <a:pt x="327279" y="163640"/>
                    </a:cubicBezTo>
                    <a:close/>
                  </a:path>
                </a:pathLst>
              </a:custGeom>
              <a:grpFill/>
              <a:ln w="38100" cap="flat">
                <a:noFill/>
                <a:prstDash val="solid"/>
                <a:miter/>
              </a:ln>
            </p:spPr>
            <p:txBody>
              <a:bodyPr rtlCol="0" anchor="ctr"/>
              <a:lstStyle/>
              <a:p>
                <a:endParaRPr lang="en-IN">
                  <a:latin typeface="Poppins" panose="00000500000000000000" pitchFamily="2" charset="0"/>
                  <a:cs typeface="Poppins" panose="00000500000000000000" pitchFamily="2" charset="0"/>
                </a:endParaRPr>
              </a:p>
            </p:txBody>
          </p:sp>
          <p:sp>
            <p:nvSpPr>
              <p:cNvPr id="62" name="Freeform: Shape 61">
                <a:extLst>
                  <a:ext uri="{FF2B5EF4-FFF2-40B4-BE49-F238E27FC236}">
                    <a16:creationId xmlns:a16="http://schemas.microsoft.com/office/drawing/2014/main" id="{F698017C-97AA-D4BE-23C7-40D0C6217C8D}"/>
                  </a:ext>
                </a:extLst>
              </p:cNvPr>
              <p:cNvSpPr/>
              <p:nvPr/>
            </p:nvSpPr>
            <p:spPr>
              <a:xfrm>
                <a:off x="3671482" y="4494203"/>
                <a:ext cx="407874" cy="152853"/>
              </a:xfrm>
              <a:custGeom>
                <a:avLst/>
                <a:gdLst>
                  <a:gd name="connsiteX0" fmla="*/ 339663 w 407874"/>
                  <a:gd name="connsiteY0" fmla="*/ 14894 h 152853"/>
                  <a:gd name="connsiteX1" fmla="*/ 203989 w 407874"/>
                  <a:gd name="connsiteY1" fmla="*/ 76654 h 152853"/>
                  <a:gd name="connsiteX2" fmla="*/ 68848 w 407874"/>
                  <a:gd name="connsiteY2" fmla="*/ 15618 h 152853"/>
                  <a:gd name="connsiteX3" fmla="*/ 15813 w 407874"/>
                  <a:gd name="connsiteY3" fmla="*/ 7198 h 152853"/>
                  <a:gd name="connsiteX4" fmla="*/ 7202 w 407874"/>
                  <a:gd name="connsiteY4" fmla="*/ 60385 h 152853"/>
                  <a:gd name="connsiteX5" fmla="*/ 203951 w 407874"/>
                  <a:gd name="connsiteY5" fmla="*/ 152854 h 152853"/>
                  <a:gd name="connsiteX6" fmla="*/ 400166 w 407874"/>
                  <a:gd name="connsiteY6" fmla="*/ 61109 h 152853"/>
                  <a:gd name="connsiteX7" fmla="*/ 392965 w 407874"/>
                  <a:gd name="connsiteY7" fmla="*/ 7998 h 152853"/>
                  <a:gd name="connsiteX8" fmla="*/ 339663 w 407874"/>
                  <a:gd name="connsiteY8" fmla="*/ 14894 h 152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7874" h="152853">
                    <a:moveTo>
                      <a:pt x="339663" y="14894"/>
                    </a:moveTo>
                    <a:cubicBezTo>
                      <a:pt x="337682" y="17408"/>
                      <a:pt x="290476" y="76654"/>
                      <a:pt x="203989" y="76654"/>
                    </a:cubicBezTo>
                    <a:cubicBezTo>
                      <a:pt x="115902" y="76654"/>
                      <a:pt x="71134" y="18589"/>
                      <a:pt x="68848" y="15618"/>
                    </a:cubicBezTo>
                    <a:cubicBezTo>
                      <a:pt x="56504" y="-1261"/>
                      <a:pt x="32844" y="-5071"/>
                      <a:pt x="15813" y="7198"/>
                    </a:cubicBezTo>
                    <a:cubicBezTo>
                      <a:pt x="-1256" y="19504"/>
                      <a:pt x="-5104" y="43316"/>
                      <a:pt x="7202" y="60385"/>
                    </a:cubicBezTo>
                    <a:cubicBezTo>
                      <a:pt x="9907" y="64157"/>
                      <a:pt x="75363" y="152854"/>
                      <a:pt x="203951" y="152854"/>
                    </a:cubicBezTo>
                    <a:cubicBezTo>
                      <a:pt x="329262" y="152854"/>
                      <a:pt x="397346" y="64843"/>
                      <a:pt x="400166" y="61109"/>
                    </a:cubicBezTo>
                    <a:cubicBezTo>
                      <a:pt x="412815" y="44421"/>
                      <a:pt x="409538" y="20761"/>
                      <a:pt x="392965" y="7998"/>
                    </a:cubicBezTo>
                    <a:cubicBezTo>
                      <a:pt x="376467" y="-4652"/>
                      <a:pt x="352541" y="-1680"/>
                      <a:pt x="339663" y="14894"/>
                    </a:cubicBezTo>
                    <a:close/>
                  </a:path>
                </a:pathLst>
              </a:custGeom>
              <a:grpFill/>
              <a:ln w="38100" cap="flat">
                <a:noFill/>
                <a:prstDash val="solid"/>
                <a:miter/>
              </a:ln>
            </p:spPr>
            <p:txBody>
              <a:bodyPr rtlCol="0" anchor="ctr"/>
              <a:lstStyle/>
              <a:p>
                <a:endParaRPr lang="en-IN">
                  <a:latin typeface="Poppins" panose="00000500000000000000" pitchFamily="2" charset="0"/>
                  <a:cs typeface="Poppins" panose="00000500000000000000" pitchFamily="2" charset="0"/>
                </a:endParaRPr>
              </a:p>
            </p:txBody>
          </p:sp>
          <p:sp>
            <p:nvSpPr>
              <p:cNvPr id="63" name="Freeform: Shape 62">
                <a:extLst>
                  <a:ext uri="{FF2B5EF4-FFF2-40B4-BE49-F238E27FC236}">
                    <a16:creationId xmlns:a16="http://schemas.microsoft.com/office/drawing/2014/main" id="{814872D9-77E5-43AD-91E3-301E06E2924A}"/>
                  </a:ext>
                </a:extLst>
              </p:cNvPr>
              <p:cNvSpPr/>
              <p:nvPr/>
            </p:nvSpPr>
            <p:spPr>
              <a:xfrm>
                <a:off x="2223036" y="2440990"/>
                <a:ext cx="3304870" cy="2815208"/>
              </a:xfrm>
              <a:custGeom>
                <a:avLst/>
                <a:gdLst>
                  <a:gd name="connsiteX0" fmla="*/ 3014244 w 3304870"/>
                  <a:gd name="connsiteY0" fmla="*/ 1523505 h 2815208"/>
                  <a:gd name="connsiteX1" fmla="*/ 3014244 w 3304870"/>
                  <a:gd name="connsiteY1" fmla="*/ 1467917 h 2815208"/>
                  <a:gd name="connsiteX2" fmla="*/ 2452497 w 3304870"/>
                  <a:gd name="connsiteY2" fmla="*/ 906132 h 2815208"/>
                  <a:gd name="connsiteX3" fmla="*/ 1978762 w 3304870"/>
                  <a:gd name="connsiteY3" fmla="*/ 906132 h 2815208"/>
                  <a:gd name="connsiteX4" fmla="*/ 1690535 w 3304870"/>
                  <a:gd name="connsiteY4" fmla="*/ 617906 h 2815208"/>
                  <a:gd name="connsiteX5" fmla="*/ 1690535 w 3304870"/>
                  <a:gd name="connsiteY5" fmla="*/ 340766 h 2815208"/>
                  <a:gd name="connsiteX6" fmla="*/ 1825104 w 3304870"/>
                  <a:gd name="connsiteY6" fmla="*/ 172669 h 2815208"/>
                  <a:gd name="connsiteX7" fmla="*/ 1652435 w 3304870"/>
                  <a:gd name="connsiteY7" fmla="*/ 0 h 2815208"/>
                  <a:gd name="connsiteX8" fmla="*/ 1479804 w 3304870"/>
                  <a:gd name="connsiteY8" fmla="*/ 172669 h 2815208"/>
                  <a:gd name="connsiteX9" fmla="*/ 1614335 w 3304870"/>
                  <a:gd name="connsiteY9" fmla="*/ 340766 h 2815208"/>
                  <a:gd name="connsiteX10" fmla="*/ 1614335 w 3304870"/>
                  <a:gd name="connsiteY10" fmla="*/ 617906 h 2815208"/>
                  <a:gd name="connsiteX11" fmla="*/ 1326109 w 3304870"/>
                  <a:gd name="connsiteY11" fmla="*/ 906132 h 2815208"/>
                  <a:gd name="connsiteX12" fmla="*/ 852411 w 3304870"/>
                  <a:gd name="connsiteY12" fmla="*/ 906132 h 2815208"/>
                  <a:gd name="connsiteX13" fmla="*/ 290627 w 3304870"/>
                  <a:gd name="connsiteY13" fmla="*/ 1467917 h 2815208"/>
                  <a:gd name="connsiteX14" fmla="*/ 290627 w 3304870"/>
                  <a:gd name="connsiteY14" fmla="*/ 1523505 h 2815208"/>
                  <a:gd name="connsiteX15" fmla="*/ 0 w 3304870"/>
                  <a:gd name="connsiteY15" fmla="*/ 1849869 h 2815208"/>
                  <a:gd name="connsiteX16" fmla="*/ 290627 w 3304870"/>
                  <a:gd name="connsiteY16" fmla="*/ 2176196 h 2815208"/>
                  <a:gd name="connsiteX17" fmla="*/ 290627 w 3304870"/>
                  <a:gd name="connsiteY17" fmla="*/ 2253424 h 2815208"/>
                  <a:gd name="connsiteX18" fmla="*/ 852411 w 3304870"/>
                  <a:gd name="connsiteY18" fmla="*/ 2815209 h 2815208"/>
                  <a:gd name="connsiteX19" fmla="*/ 2452497 w 3304870"/>
                  <a:gd name="connsiteY19" fmla="*/ 2815209 h 2815208"/>
                  <a:gd name="connsiteX20" fmla="*/ 3014244 w 3304870"/>
                  <a:gd name="connsiteY20" fmla="*/ 2253424 h 2815208"/>
                  <a:gd name="connsiteX21" fmla="*/ 3014244 w 3304870"/>
                  <a:gd name="connsiteY21" fmla="*/ 2176196 h 2815208"/>
                  <a:gd name="connsiteX22" fmla="*/ 3304870 w 3304870"/>
                  <a:gd name="connsiteY22" fmla="*/ 1849869 h 2815208"/>
                  <a:gd name="connsiteX23" fmla="*/ 3014244 w 3304870"/>
                  <a:gd name="connsiteY23" fmla="*/ 1523505 h 2815208"/>
                  <a:gd name="connsiteX24" fmla="*/ 1556004 w 3304870"/>
                  <a:gd name="connsiteY24" fmla="*/ 172707 h 2815208"/>
                  <a:gd name="connsiteX25" fmla="*/ 1652435 w 3304870"/>
                  <a:gd name="connsiteY25" fmla="*/ 76238 h 2815208"/>
                  <a:gd name="connsiteX26" fmla="*/ 1748904 w 3304870"/>
                  <a:gd name="connsiteY26" fmla="*/ 172707 h 2815208"/>
                  <a:gd name="connsiteX27" fmla="*/ 1652435 w 3304870"/>
                  <a:gd name="connsiteY27" fmla="*/ 269138 h 2815208"/>
                  <a:gd name="connsiteX28" fmla="*/ 1556004 w 3304870"/>
                  <a:gd name="connsiteY28" fmla="*/ 172707 h 2815208"/>
                  <a:gd name="connsiteX29" fmla="*/ 1652435 w 3304870"/>
                  <a:gd name="connsiteY29" fmla="*/ 691744 h 2815208"/>
                  <a:gd name="connsiteX30" fmla="*/ 1902104 w 3304870"/>
                  <a:gd name="connsiteY30" fmla="*/ 906170 h 2815208"/>
                  <a:gd name="connsiteX31" fmla="*/ 1402804 w 3304870"/>
                  <a:gd name="connsiteY31" fmla="*/ 906170 h 2815208"/>
                  <a:gd name="connsiteX32" fmla="*/ 1652435 w 3304870"/>
                  <a:gd name="connsiteY32" fmla="*/ 691744 h 2815208"/>
                  <a:gd name="connsiteX33" fmla="*/ 76200 w 3304870"/>
                  <a:gd name="connsiteY33" fmla="*/ 1849869 h 2815208"/>
                  <a:gd name="connsiteX34" fmla="*/ 290627 w 3304870"/>
                  <a:gd name="connsiteY34" fmla="*/ 1600200 h 2815208"/>
                  <a:gd name="connsiteX35" fmla="*/ 290627 w 3304870"/>
                  <a:gd name="connsiteY35" fmla="*/ 2099539 h 2815208"/>
                  <a:gd name="connsiteX36" fmla="*/ 76200 w 3304870"/>
                  <a:gd name="connsiteY36" fmla="*/ 1849869 h 2815208"/>
                  <a:gd name="connsiteX37" fmla="*/ 2938044 w 3304870"/>
                  <a:gd name="connsiteY37" fmla="*/ 2253424 h 2815208"/>
                  <a:gd name="connsiteX38" fmla="*/ 2452497 w 3304870"/>
                  <a:gd name="connsiteY38" fmla="*/ 2739009 h 2815208"/>
                  <a:gd name="connsiteX39" fmla="*/ 852411 w 3304870"/>
                  <a:gd name="connsiteY39" fmla="*/ 2739009 h 2815208"/>
                  <a:gd name="connsiteX40" fmla="*/ 366827 w 3304870"/>
                  <a:gd name="connsiteY40" fmla="*/ 2253424 h 2815208"/>
                  <a:gd name="connsiteX41" fmla="*/ 366827 w 3304870"/>
                  <a:gd name="connsiteY41" fmla="*/ 2140496 h 2815208"/>
                  <a:gd name="connsiteX42" fmla="*/ 366827 w 3304870"/>
                  <a:gd name="connsiteY42" fmla="*/ 1559204 h 2815208"/>
                  <a:gd name="connsiteX43" fmla="*/ 366827 w 3304870"/>
                  <a:gd name="connsiteY43" fmla="*/ 1467917 h 2815208"/>
                  <a:gd name="connsiteX44" fmla="*/ 852411 w 3304870"/>
                  <a:gd name="connsiteY44" fmla="*/ 982332 h 2815208"/>
                  <a:gd name="connsiteX45" fmla="*/ 1361808 w 3304870"/>
                  <a:gd name="connsiteY45" fmla="*/ 982332 h 2815208"/>
                  <a:gd name="connsiteX46" fmla="*/ 1943062 w 3304870"/>
                  <a:gd name="connsiteY46" fmla="*/ 982332 h 2815208"/>
                  <a:gd name="connsiteX47" fmla="*/ 2452497 w 3304870"/>
                  <a:gd name="connsiteY47" fmla="*/ 982332 h 2815208"/>
                  <a:gd name="connsiteX48" fmla="*/ 2938044 w 3304870"/>
                  <a:gd name="connsiteY48" fmla="*/ 1467917 h 2815208"/>
                  <a:gd name="connsiteX49" fmla="*/ 2938044 w 3304870"/>
                  <a:gd name="connsiteY49" fmla="*/ 1559204 h 2815208"/>
                  <a:gd name="connsiteX50" fmla="*/ 2938044 w 3304870"/>
                  <a:gd name="connsiteY50" fmla="*/ 2140458 h 2815208"/>
                  <a:gd name="connsiteX51" fmla="*/ 3014244 w 3304870"/>
                  <a:gd name="connsiteY51" fmla="*/ 2099500 h 2815208"/>
                  <a:gd name="connsiteX52" fmla="*/ 3014244 w 3304870"/>
                  <a:gd name="connsiteY52" fmla="*/ 1600162 h 2815208"/>
                  <a:gd name="connsiteX53" fmla="*/ 3228670 w 3304870"/>
                  <a:gd name="connsiteY53" fmla="*/ 1849831 h 2815208"/>
                  <a:gd name="connsiteX54" fmla="*/ 3014244 w 3304870"/>
                  <a:gd name="connsiteY54" fmla="*/ 2099500 h 2815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304870" h="2815208">
                    <a:moveTo>
                      <a:pt x="3014244" y="1523505"/>
                    </a:moveTo>
                    <a:lnTo>
                      <a:pt x="3014244" y="1467917"/>
                    </a:lnTo>
                    <a:cubicBezTo>
                      <a:pt x="3014244" y="1158164"/>
                      <a:pt x="2762250" y="906132"/>
                      <a:pt x="2452497" y="906132"/>
                    </a:cubicBezTo>
                    <a:lnTo>
                      <a:pt x="1978762" y="906132"/>
                    </a:lnTo>
                    <a:cubicBezTo>
                      <a:pt x="1961236" y="755294"/>
                      <a:pt x="1841373" y="635432"/>
                      <a:pt x="1690535" y="617906"/>
                    </a:cubicBezTo>
                    <a:lnTo>
                      <a:pt x="1690535" y="340766"/>
                    </a:lnTo>
                    <a:cubicBezTo>
                      <a:pt x="1767421" y="323317"/>
                      <a:pt x="1825104" y="254737"/>
                      <a:pt x="1825104" y="172669"/>
                    </a:cubicBezTo>
                    <a:cubicBezTo>
                      <a:pt x="1825104" y="77457"/>
                      <a:pt x="1747647" y="0"/>
                      <a:pt x="1652435" y="0"/>
                    </a:cubicBezTo>
                    <a:cubicBezTo>
                      <a:pt x="1557223" y="0"/>
                      <a:pt x="1479804" y="77457"/>
                      <a:pt x="1479804" y="172669"/>
                    </a:cubicBezTo>
                    <a:cubicBezTo>
                      <a:pt x="1479804" y="254737"/>
                      <a:pt x="1537487" y="323317"/>
                      <a:pt x="1614335" y="340766"/>
                    </a:cubicBezTo>
                    <a:lnTo>
                      <a:pt x="1614335" y="617906"/>
                    </a:lnTo>
                    <a:cubicBezTo>
                      <a:pt x="1463497" y="635432"/>
                      <a:pt x="1343635" y="755333"/>
                      <a:pt x="1326109" y="906132"/>
                    </a:cubicBezTo>
                    <a:lnTo>
                      <a:pt x="852411" y="906132"/>
                    </a:lnTo>
                    <a:cubicBezTo>
                      <a:pt x="542620" y="906132"/>
                      <a:pt x="290627" y="1158126"/>
                      <a:pt x="290627" y="1467917"/>
                    </a:cubicBezTo>
                    <a:lnTo>
                      <a:pt x="290627" y="1523505"/>
                    </a:lnTo>
                    <a:cubicBezTo>
                      <a:pt x="127254" y="1542479"/>
                      <a:pt x="0" y="1681467"/>
                      <a:pt x="0" y="1849869"/>
                    </a:cubicBezTo>
                    <a:cubicBezTo>
                      <a:pt x="0" y="2018233"/>
                      <a:pt x="127254" y="2157222"/>
                      <a:pt x="290627" y="2176196"/>
                    </a:cubicBezTo>
                    <a:lnTo>
                      <a:pt x="290627" y="2253424"/>
                    </a:lnTo>
                    <a:cubicBezTo>
                      <a:pt x="290627" y="2563178"/>
                      <a:pt x="542620" y="2815209"/>
                      <a:pt x="852411" y="2815209"/>
                    </a:cubicBezTo>
                    <a:lnTo>
                      <a:pt x="2452497" y="2815209"/>
                    </a:lnTo>
                    <a:cubicBezTo>
                      <a:pt x="2762250" y="2815209"/>
                      <a:pt x="3014244" y="2563216"/>
                      <a:pt x="3014244" y="2253424"/>
                    </a:cubicBezTo>
                    <a:lnTo>
                      <a:pt x="3014244" y="2176196"/>
                    </a:lnTo>
                    <a:cubicBezTo>
                      <a:pt x="3177616" y="2157222"/>
                      <a:pt x="3304870" y="2018233"/>
                      <a:pt x="3304870" y="1849869"/>
                    </a:cubicBezTo>
                    <a:cubicBezTo>
                      <a:pt x="3304870" y="1681467"/>
                      <a:pt x="3177616" y="1542479"/>
                      <a:pt x="3014244" y="1523505"/>
                    </a:cubicBezTo>
                    <a:close/>
                    <a:moveTo>
                      <a:pt x="1556004" y="172707"/>
                    </a:moveTo>
                    <a:cubicBezTo>
                      <a:pt x="1556004" y="119520"/>
                      <a:pt x="1599286" y="76238"/>
                      <a:pt x="1652435" y="76238"/>
                    </a:cubicBezTo>
                    <a:cubicBezTo>
                      <a:pt x="1705623" y="76238"/>
                      <a:pt x="1748904" y="119520"/>
                      <a:pt x="1748904" y="172707"/>
                    </a:cubicBezTo>
                    <a:cubicBezTo>
                      <a:pt x="1748904" y="225895"/>
                      <a:pt x="1705623" y="269138"/>
                      <a:pt x="1652435" y="269138"/>
                    </a:cubicBezTo>
                    <a:cubicBezTo>
                      <a:pt x="1599286" y="269138"/>
                      <a:pt x="1556004" y="225895"/>
                      <a:pt x="1556004" y="172707"/>
                    </a:cubicBezTo>
                    <a:close/>
                    <a:moveTo>
                      <a:pt x="1652435" y="691744"/>
                    </a:moveTo>
                    <a:cubicBezTo>
                      <a:pt x="1778699" y="691744"/>
                      <a:pt x="1883664" y="784936"/>
                      <a:pt x="1902104" y="906170"/>
                    </a:cubicBezTo>
                    <a:lnTo>
                      <a:pt x="1402804" y="906170"/>
                    </a:lnTo>
                    <a:cubicBezTo>
                      <a:pt x="1421206" y="784936"/>
                      <a:pt x="1526172" y="691744"/>
                      <a:pt x="1652435" y="691744"/>
                    </a:cubicBezTo>
                    <a:close/>
                    <a:moveTo>
                      <a:pt x="76200" y="1849869"/>
                    </a:moveTo>
                    <a:cubicBezTo>
                      <a:pt x="76200" y="1723568"/>
                      <a:pt x="169393" y="1618641"/>
                      <a:pt x="290627" y="1600200"/>
                    </a:cubicBezTo>
                    <a:lnTo>
                      <a:pt x="290627" y="2099539"/>
                    </a:lnTo>
                    <a:cubicBezTo>
                      <a:pt x="169393" y="2081060"/>
                      <a:pt x="76200" y="1976133"/>
                      <a:pt x="76200" y="1849869"/>
                    </a:cubicBezTo>
                    <a:close/>
                    <a:moveTo>
                      <a:pt x="2938044" y="2253424"/>
                    </a:moveTo>
                    <a:cubicBezTo>
                      <a:pt x="2938044" y="2521153"/>
                      <a:pt x="2720226" y="2739009"/>
                      <a:pt x="2452497" y="2739009"/>
                    </a:cubicBezTo>
                    <a:lnTo>
                      <a:pt x="852411" y="2739009"/>
                    </a:lnTo>
                    <a:cubicBezTo>
                      <a:pt x="584683" y="2739009"/>
                      <a:pt x="366827" y="2521191"/>
                      <a:pt x="366827" y="2253424"/>
                    </a:cubicBezTo>
                    <a:lnTo>
                      <a:pt x="366827" y="2140496"/>
                    </a:lnTo>
                    <a:lnTo>
                      <a:pt x="366827" y="1559204"/>
                    </a:lnTo>
                    <a:lnTo>
                      <a:pt x="366827" y="1467917"/>
                    </a:lnTo>
                    <a:cubicBezTo>
                      <a:pt x="366827" y="1200188"/>
                      <a:pt x="584683" y="982332"/>
                      <a:pt x="852411" y="982332"/>
                    </a:cubicBezTo>
                    <a:lnTo>
                      <a:pt x="1361808" y="982332"/>
                    </a:lnTo>
                    <a:lnTo>
                      <a:pt x="1943062" y="982332"/>
                    </a:lnTo>
                    <a:lnTo>
                      <a:pt x="2452497" y="982332"/>
                    </a:lnTo>
                    <a:cubicBezTo>
                      <a:pt x="2720226" y="982332"/>
                      <a:pt x="2938044" y="1200150"/>
                      <a:pt x="2938044" y="1467917"/>
                    </a:cubicBezTo>
                    <a:lnTo>
                      <a:pt x="2938044" y="1559204"/>
                    </a:lnTo>
                    <a:lnTo>
                      <a:pt x="2938044" y="2140458"/>
                    </a:lnTo>
                    <a:close/>
                    <a:moveTo>
                      <a:pt x="3014244" y="2099500"/>
                    </a:moveTo>
                    <a:lnTo>
                      <a:pt x="3014244" y="1600162"/>
                    </a:lnTo>
                    <a:cubicBezTo>
                      <a:pt x="3135478" y="1618602"/>
                      <a:pt x="3228670" y="1723530"/>
                      <a:pt x="3228670" y="1849831"/>
                    </a:cubicBezTo>
                    <a:cubicBezTo>
                      <a:pt x="3228670" y="1976133"/>
                      <a:pt x="3135478" y="2081060"/>
                      <a:pt x="3014244" y="2099500"/>
                    </a:cubicBezTo>
                    <a:close/>
                  </a:path>
                </a:pathLst>
              </a:custGeom>
              <a:grpFill/>
              <a:ln w="38100" cap="flat">
                <a:noFill/>
                <a:prstDash val="solid"/>
                <a:miter/>
              </a:ln>
            </p:spPr>
            <p:txBody>
              <a:bodyPr rtlCol="0" anchor="ctr"/>
              <a:lstStyle/>
              <a:p>
                <a:endParaRPr lang="en-IN" dirty="0">
                  <a:latin typeface="Poppins" panose="00000500000000000000" pitchFamily="2" charset="0"/>
                  <a:cs typeface="Poppins" panose="00000500000000000000" pitchFamily="2" charset="0"/>
                </a:endParaRPr>
              </a:p>
            </p:txBody>
          </p:sp>
          <p:sp>
            <p:nvSpPr>
              <p:cNvPr id="64" name="Freeform: Shape 63">
                <a:extLst>
                  <a:ext uri="{FF2B5EF4-FFF2-40B4-BE49-F238E27FC236}">
                    <a16:creationId xmlns:a16="http://schemas.microsoft.com/office/drawing/2014/main" id="{E8EC58FB-58DA-8758-5B0B-C4E80FF4D17B}"/>
                  </a:ext>
                </a:extLst>
              </p:cNvPr>
              <p:cNvSpPr/>
              <p:nvPr/>
            </p:nvSpPr>
            <p:spPr>
              <a:xfrm>
                <a:off x="4639566" y="1449400"/>
                <a:ext cx="2048065" cy="1828647"/>
              </a:xfrm>
              <a:custGeom>
                <a:avLst/>
                <a:gdLst>
                  <a:gd name="connsiteX0" fmla="*/ 1808417 w 2048065"/>
                  <a:gd name="connsiteY0" fmla="*/ 0 h 1828647"/>
                  <a:gd name="connsiteX1" fmla="*/ 239573 w 2048065"/>
                  <a:gd name="connsiteY1" fmla="*/ 0 h 1828647"/>
                  <a:gd name="connsiteX2" fmla="*/ 0 w 2048065"/>
                  <a:gd name="connsiteY2" fmla="*/ 239573 h 1828647"/>
                  <a:gd name="connsiteX3" fmla="*/ 0 w 2048065"/>
                  <a:gd name="connsiteY3" fmla="*/ 1178662 h 1828647"/>
                  <a:gd name="connsiteX4" fmla="*/ 239573 w 2048065"/>
                  <a:gd name="connsiteY4" fmla="*/ 1418311 h 1828647"/>
                  <a:gd name="connsiteX5" fmla="*/ 314249 w 2048065"/>
                  <a:gd name="connsiteY5" fmla="*/ 1418311 h 1828647"/>
                  <a:gd name="connsiteX6" fmla="*/ 314249 w 2048065"/>
                  <a:gd name="connsiteY6" fmla="*/ 1790548 h 1828647"/>
                  <a:gd name="connsiteX7" fmla="*/ 336728 w 2048065"/>
                  <a:gd name="connsiteY7" fmla="*/ 1825295 h 1828647"/>
                  <a:gd name="connsiteX8" fmla="*/ 352349 w 2048065"/>
                  <a:gd name="connsiteY8" fmla="*/ 1828648 h 1828647"/>
                  <a:gd name="connsiteX9" fmla="*/ 377609 w 2048065"/>
                  <a:gd name="connsiteY9" fmla="*/ 1819046 h 1828647"/>
                  <a:gd name="connsiteX10" fmla="*/ 829513 w 2048065"/>
                  <a:gd name="connsiteY10" fmla="*/ 1418311 h 1828647"/>
                  <a:gd name="connsiteX11" fmla="*/ 1808379 w 2048065"/>
                  <a:gd name="connsiteY11" fmla="*/ 1418311 h 1828647"/>
                  <a:gd name="connsiteX12" fmla="*/ 2047989 w 2048065"/>
                  <a:gd name="connsiteY12" fmla="*/ 1178662 h 1828647"/>
                  <a:gd name="connsiteX13" fmla="*/ 2047989 w 2048065"/>
                  <a:gd name="connsiteY13" fmla="*/ 983437 h 1828647"/>
                  <a:gd name="connsiteX14" fmla="*/ 2009889 w 2048065"/>
                  <a:gd name="connsiteY14" fmla="*/ 945337 h 1828647"/>
                  <a:gd name="connsiteX15" fmla="*/ 1971789 w 2048065"/>
                  <a:gd name="connsiteY15" fmla="*/ 983437 h 1828647"/>
                  <a:gd name="connsiteX16" fmla="*/ 1971789 w 2048065"/>
                  <a:gd name="connsiteY16" fmla="*/ 1178662 h 1828647"/>
                  <a:gd name="connsiteX17" fmla="*/ 1808379 w 2048065"/>
                  <a:gd name="connsiteY17" fmla="*/ 1342111 h 1828647"/>
                  <a:gd name="connsiteX18" fmla="*/ 815073 w 2048065"/>
                  <a:gd name="connsiteY18" fmla="*/ 1342111 h 1828647"/>
                  <a:gd name="connsiteX19" fmla="*/ 789813 w 2048065"/>
                  <a:gd name="connsiteY19" fmla="*/ 1351712 h 1828647"/>
                  <a:gd name="connsiteX20" fmla="*/ 390487 w 2048065"/>
                  <a:gd name="connsiteY20" fmla="*/ 1705813 h 1828647"/>
                  <a:gd name="connsiteX21" fmla="*/ 390487 w 2048065"/>
                  <a:gd name="connsiteY21" fmla="*/ 1380211 h 1828647"/>
                  <a:gd name="connsiteX22" fmla="*/ 352387 w 2048065"/>
                  <a:gd name="connsiteY22" fmla="*/ 1342111 h 1828647"/>
                  <a:gd name="connsiteX23" fmla="*/ 239611 w 2048065"/>
                  <a:gd name="connsiteY23" fmla="*/ 1342111 h 1828647"/>
                  <a:gd name="connsiteX24" fmla="*/ 76238 w 2048065"/>
                  <a:gd name="connsiteY24" fmla="*/ 1178662 h 1828647"/>
                  <a:gd name="connsiteX25" fmla="*/ 76238 w 2048065"/>
                  <a:gd name="connsiteY25" fmla="*/ 239573 h 1828647"/>
                  <a:gd name="connsiteX26" fmla="*/ 239611 w 2048065"/>
                  <a:gd name="connsiteY26" fmla="*/ 76200 h 1828647"/>
                  <a:gd name="connsiteX27" fmla="*/ 1808455 w 2048065"/>
                  <a:gd name="connsiteY27" fmla="*/ 76200 h 1828647"/>
                  <a:gd name="connsiteX28" fmla="*/ 1971866 w 2048065"/>
                  <a:gd name="connsiteY28" fmla="*/ 239573 h 1828647"/>
                  <a:gd name="connsiteX29" fmla="*/ 1971866 w 2048065"/>
                  <a:gd name="connsiteY29" fmla="*/ 431825 h 1828647"/>
                  <a:gd name="connsiteX30" fmla="*/ 2009966 w 2048065"/>
                  <a:gd name="connsiteY30" fmla="*/ 469925 h 1828647"/>
                  <a:gd name="connsiteX31" fmla="*/ 2048066 w 2048065"/>
                  <a:gd name="connsiteY31" fmla="*/ 431825 h 1828647"/>
                  <a:gd name="connsiteX32" fmla="*/ 2048066 w 2048065"/>
                  <a:gd name="connsiteY32" fmla="*/ 239573 h 1828647"/>
                  <a:gd name="connsiteX33" fmla="*/ 1808417 w 2048065"/>
                  <a:gd name="connsiteY33" fmla="*/ 0 h 1828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048065" h="1828647">
                    <a:moveTo>
                      <a:pt x="1808417" y="0"/>
                    </a:moveTo>
                    <a:lnTo>
                      <a:pt x="239573" y="0"/>
                    </a:lnTo>
                    <a:cubicBezTo>
                      <a:pt x="107480" y="0"/>
                      <a:pt x="0" y="107480"/>
                      <a:pt x="0" y="239573"/>
                    </a:cubicBezTo>
                    <a:lnTo>
                      <a:pt x="0" y="1178662"/>
                    </a:lnTo>
                    <a:cubicBezTo>
                      <a:pt x="0" y="1310792"/>
                      <a:pt x="107480" y="1418311"/>
                      <a:pt x="239573" y="1418311"/>
                    </a:cubicBezTo>
                    <a:lnTo>
                      <a:pt x="314249" y="1418311"/>
                    </a:lnTo>
                    <a:lnTo>
                      <a:pt x="314249" y="1790548"/>
                    </a:lnTo>
                    <a:cubicBezTo>
                      <a:pt x="314249" y="1805559"/>
                      <a:pt x="323012" y="1819123"/>
                      <a:pt x="336728" y="1825295"/>
                    </a:cubicBezTo>
                    <a:cubicBezTo>
                      <a:pt x="341757" y="1827543"/>
                      <a:pt x="347053" y="1828648"/>
                      <a:pt x="352349" y="1828648"/>
                    </a:cubicBezTo>
                    <a:cubicBezTo>
                      <a:pt x="361493" y="1828648"/>
                      <a:pt x="370522" y="1825371"/>
                      <a:pt x="377609" y="1819046"/>
                    </a:cubicBezTo>
                    <a:lnTo>
                      <a:pt x="829513" y="1418311"/>
                    </a:lnTo>
                    <a:lnTo>
                      <a:pt x="1808379" y="1418311"/>
                    </a:lnTo>
                    <a:cubicBezTo>
                      <a:pt x="1940509" y="1418311"/>
                      <a:pt x="2047989" y="1310831"/>
                      <a:pt x="2047989" y="1178662"/>
                    </a:cubicBezTo>
                    <a:lnTo>
                      <a:pt x="2047989" y="983437"/>
                    </a:lnTo>
                    <a:cubicBezTo>
                      <a:pt x="2047989" y="962406"/>
                      <a:pt x="2030959" y="945337"/>
                      <a:pt x="2009889" y="945337"/>
                    </a:cubicBezTo>
                    <a:cubicBezTo>
                      <a:pt x="1988820" y="945337"/>
                      <a:pt x="1971789" y="962406"/>
                      <a:pt x="1971789" y="983437"/>
                    </a:cubicBezTo>
                    <a:lnTo>
                      <a:pt x="1971789" y="1178662"/>
                    </a:lnTo>
                    <a:cubicBezTo>
                      <a:pt x="1971789" y="1268768"/>
                      <a:pt x="1898485" y="1342111"/>
                      <a:pt x="1808379" y="1342111"/>
                    </a:cubicBezTo>
                    <a:lnTo>
                      <a:pt x="815073" y="1342111"/>
                    </a:lnTo>
                    <a:cubicBezTo>
                      <a:pt x="805777" y="1342111"/>
                      <a:pt x="796785" y="1345502"/>
                      <a:pt x="789813" y="1351712"/>
                    </a:cubicBezTo>
                    <a:lnTo>
                      <a:pt x="390487" y="1705813"/>
                    </a:lnTo>
                    <a:lnTo>
                      <a:pt x="390487" y="1380211"/>
                    </a:lnTo>
                    <a:cubicBezTo>
                      <a:pt x="390487" y="1359179"/>
                      <a:pt x="373456" y="1342111"/>
                      <a:pt x="352387" y="1342111"/>
                    </a:cubicBezTo>
                    <a:lnTo>
                      <a:pt x="239611" y="1342111"/>
                    </a:lnTo>
                    <a:cubicBezTo>
                      <a:pt x="149543" y="1342111"/>
                      <a:pt x="76238" y="1268806"/>
                      <a:pt x="76238" y="1178662"/>
                    </a:cubicBezTo>
                    <a:lnTo>
                      <a:pt x="76238" y="239573"/>
                    </a:lnTo>
                    <a:cubicBezTo>
                      <a:pt x="76238" y="149504"/>
                      <a:pt x="149543" y="76200"/>
                      <a:pt x="239611" y="76200"/>
                    </a:cubicBezTo>
                    <a:lnTo>
                      <a:pt x="1808455" y="76200"/>
                    </a:lnTo>
                    <a:cubicBezTo>
                      <a:pt x="1898561" y="76200"/>
                      <a:pt x="1971866" y="149466"/>
                      <a:pt x="1971866" y="239573"/>
                    </a:cubicBezTo>
                    <a:lnTo>
                      <a:pt x="1971866" y="431825"/>
                    </a:lnTo>
                    <a:cubicBezTo>
                      <a:pt x="1971866" y="452857"/>
                      <a:pt x="1988896" y="469925"/>
                      <a:pt x="2009966" y="469925"/>
                    </a:cubicBezTo>
                    <a:cubicBezTo>
                      <a:pt x="2031035" y="469925"/>
                      <a:pt x="2048066" y="452857"/>
                      <a:pt x="2048066" y="431825"/>
                    </a:cubicBezTo>
                    <a:lnTo>
                      <a:pt x="2048066" y="239573"/>
                    </a:lnTo>
                    <a:cubicBezTo>
                      <a:pt x="2048027" y="107480"/>
                      <a:pt x="1940547" y="0"/>
                      <a:pt x="1808417" y="0"/>
                    </a:cubicBezTo>
                    <a:close/>
                  </a:path>
                </a:pathLst>
              </a:custGeom>
              <a:grpFill/>
              <a:ln w="38100" cap="flat">
                <a:noFill/>
                <a:prstDash val="solid"/>
                <a:miter/>
              </a:ln>
            </p:spPr>
            <p:txBody>
              <a:bodyPr rtlCol="0" anchor="ctr"/>
              <a:lstStyle/>
              <a:p>
                <a:endParaRPr lang="en-IN">
                  <a:latin typeface="Poppins" panose="00000500000000000000" pitchFamily="2" charset="0"/>
                  <a:cs typeface="Poppins" panose="00000500000000000000" pitchFamily="2" charset="0"/>
                </a:endParaRPr>
              </a:p>
            </p:txBody>
          </p:sp>
          <p:sp>
            <p:nvSpPr>
              <p:cNvPr id="65" name="Freeform: Shape 64">
                <a:extLst>
                  <a:ext uri="{FF2B5EF4-FFF2-40B4-BE49-F238E27FC236}">
                    <a16:creationId xmlns:a16="http://schemas.microsoft.com/office/drawing/2014/main" id="{A5877CEB-91EF-B10B-58FD-8F28E09B4246}"/>
                  </a:ext>
                </a:extLst>
              </p:cNvPr>
              <p:cNvSpPr/>
              <p:nvPr/>
            </p:nvSpPr>
            <p:spPr>
              <a:xfrm>
                <a:off x="6611393" y="1981009"/>
                <a:ext cx="76200" cy="342480"/>
              </a:xfrm>
              <a:custGeom>
                <a:avLst/>
                <a:gdLst>
                  <a:gd name="connsiteX0" fmla="*/ 38100 w 76200"/>
                  <a:gd name="connsiteY0" fmla="*/ 0 h 342480"/>
                  <a:gd name="connsiteX1" fmla="*/ 0 w 76200"/>
                  <a:gd name="connsiteY1" fmla="*/ 38100 h 342480"/>
                  <a:gd name="connsiteX2" fmla="*/ 0 w 76200"/>
                  <a:gd name="connsiteY2" fmla="*/ 304381 h 342480"/>
                  <a:gd name="connsiteX3" fmla="*/ 38100 w 76200"/>
                  <a:gd name="connsiteY3" fmla="*/ 342481 h 342480"/>
                  <a:gd name="connsiteX4" fmla="*/ 76200 w 76200"/>
                  <a:gd name="connsiteY4" fmla="*/ 304381 h 342480"/>
                  <a:gd name="connsiteX5" fmla="*/ 76200 w 76200"/>
                  <a:gd name="connsiteY5" fmla="*/ 38100 h 342480"/>
                  <a:gd name="connsiteX6" fmla="*/ 38100 w 76200"/>
                  <a:gd name="connsiteY6" fmla="*/ 0 h 34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00" h="342480">
                    <a:moveTo>
                      <a:pt x="38100" y="0"/>
                    </a:moveTo>
                    <a:cubicBezTo>
                      <a:pt x="17031" y="0"/>
                      <a:pt x="0" y="17069"/>
                      <a:pt x="0" y="38100"/>
                    </a:cubicBezTo>
                    <a:lnTo>
                      <a:pt x="0" y="304381"/>
                    </a:lnTo>
                    <a:cubicBezTo>
                      <a:pt x="0" y="325412"/>
                      <a:pt x="17031" y="342481"/>
                      <a:pt x="38100" y="342481"/>
                    </a:cubicBezTo>
                    <a:cubicBezTo>
                      <a:pt x="59169" y="342481"/>
                      <a:pt x="76200" y="325412"/>
                      <a:pt x="76200" y="304381"/>
                    </a:cubicBezTo>
                    <a:lnTo>
                      <a:pt x="76200" y="38100"/>
                    </a:lnTo>
                    <a:cubicBezTo>
                      <a:pt x="76200" y="17069"/>
                      <a:pt x="59169" y="0"/>
                      <a:pt x="38100" y="0"/>
                    </a:cubicBezTo>
                    <a:close/>
                  </a:path>
                </a:pathLst>
              </a:custGeom>
              <a:grpFill/>
              <a:ln w="38100" cap="flat">
                <a:noFill/>
                <a:prstDash val="solid"/>
                <a:miter/>
              </a:ln>
            </p:spPr>
            <p:txBody>
              <a:bodyPr rtlCol="0" anchor="ctr"/>
              <a:lstStyle/>
              <a:p>
                <a:endParaRPr lang="en-IN">
                  <a:latin typeface="Poppins" panose="00000500000000000000" pitchFamily="2" charset="0"/>
                  <a:cs typeface="Poppins" panose="00000500000000000000" pitchFamily="2" charset="0"/>
                </a:endParaRPr>
              </a:p>
            </p:txBody>
          </p:sp>
        </p:grpSp>
      </p:grpSp>
      <p:sp>
        <p:nvSpPr>
          <p:cNvPr id="71" name="TextBox 70">
            <a:extLst>
              <a:ext uri="{FF2B5EF4-FFF2-40B4-BE49-F238E27FC236}">
                <a16:creationId xmlns:a16="http://schemas.microsoft.com/office/drawing/2014/main" id="{9F997FF7-A3DB-B885-9A7F-869376B26A93}"/>
              </a:ext>
            </a:extLst>
          </p:cNvPr>
          <p:cNvSpPr txBox="1"/>
          <p:nvPr/>
        </p:nvSpPr>
        <p:spPr>
          <a:xfrm>
            <a:off x="658813" y="502672"/>
            <a:ext cx="7436651" cy="584775"/>
          </a:xfrm>
          <a:prstGeom prst="rect">
            <a:avLst/>
          </a:prstGeom>
          <a:noFill/>
        </p:spPr>
        <p:txBody>
          <a:bodyPr wrap="none" rtlCol="0">
            <a:spAutoFit/>
          </a:bodyPr>
          <a:lstStyle/>
          <a:p>
            <a:r>
              <a:rPr lang="en-US" sz="3200" b="1" dirty="0">
                <a:solidFill>
                  <a:schemeClr val="accent1">
                    <a:lumMod val="50000"/>
                  </a:schemeClr>
                </a:solidFill>
                <a:latin typeface="Poppins" panose="00000500000000000000" pitchFamily="2" charset="0"/>
                <a:cs typeface="Poppins" panose="00000500000000000000" pitchFamily="2" charset="0"/>
              </a:rPr>
              <a:t>What are the features of </a:t>
            </a:r>
            <a:r>
              <a:rPr lang="en-US" sz="3200" b="1" dirty="0">
                <a:solidFill>
                  <a:srgbClr val="2BB294"/>
                </a:solidFill>
                <a:latin typeface="Poppins" panose="00000500000000000000" pitchFamily="2" charset="0"/>
                <a:cs typeface="Poppins" panose="00000500000000000000" pitchFamily="2" charset="0"/>
              </a:rPr>
              <a:t>ChatGPT?</a:t>
            </a:r>
            <a:endParaRPr lang="en-IN" sz="3200" b="1" dirty="0">
              <a:solidFill>
                <a:srgbClr val="2BB294"/>
              </a:solidFill>
              <a:latin typeface="Poppins" panose="00000500000000000000" pitchFamily="2" charset="0"/>
              <a:cs typeface="Poppins" panose="00000500000000000000" pitchFamily="2" charset="0"/>
            </a:endParaRPr>
          </a:p>
        </p:txBody>
      </p:sp>
      <p:sp>
        <p:nvSpPr>
          <p:cNvPr id="73" name="TextBox 72">
            <a:extLst>
              <a:ext uri="{FF2B5EF4-FFF2-40B4-BE49-F238E27FC236}">
                <a16:creationId xmlns:a16="http://schemas.microsoft.com/office/drawing/2014/main" id="{A4ABDCDB-5543-EEF1-A8C8-FA9B22823841}"/>
              </a:ext>
            </a:extLst>
          </p:cNvPr>
          <p:cNvSpPr txBox="1"/>
          <p:nvPr/>
        </p:nvSpPr>
        <p:spPr>
          <a:xfrm>
            <a:off x="646194" y="1470491"/>
            <a:ext cx="6393775" cy="4458656"/>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sz="1600" dirty="0">
                <a:solidFill>
                  <a:srgbClr val="203864"/>
                </a:solidFill>
                <a:latin typeface="Poppins" panose="00000500000000000000" pitchFamily="2" charset="0"/>
                <a:cs typeface="Poppins" panose="00000500000000000000" pitchFamily="2" charset="0"/>
              </a:rPr>
              <a:t>Communication through conversation</a:t>
            </a:r>
          </a:p>
          <a:p>
            <a:pPr marL="285750" indent="-285750">
              <a:lnSpc>
                <a:spcPct val="200000"/>
              </a:lnSpc>
              <a:buFont typeface="Arial" panose="020B0604020202020204" pitchFamily="34" charset="0"/>
              <a:buChar char="•"/>
            </a:pPr>
            <a:r>
              <a:rPr lang="en-US" sz="1600" dirty="0">
                <a:solidFill>
                  <a:srgbClr val="203864"/>
                </a:solidFill>
                <a:latin typeface="Poppins" panose="00000500000000000000" pitchFamily="2" charset="0"/>
                <a:cs typeface="Poppins" panose="00000500000000000000" pitchFamily="2" charset="0"/>
              </a:rPr>
              <a:t> Responses that are dynamic</a:t>
            </a:r>
          </a:p>
          <a:p>
            <a:pPr marL="285750" indent="-285750">
              <a:lnSpc>
                <a:spcPct val="200000"/>
              </a:lnSpc>
              <a:buFont typeface="Arial" panose="020B0604020202020204" pitchFamily="34" charset="0"/>
              <a:buChar char="•"/>
            </a:pPr>
            <a:r>
              <a:rPr lang="en-US" sz="1600" dirty="0">
                <a:solidFill>
                  <a:srgbClr val="203864"/>
                </a:solidFill>
                <a:latin typeface="Poppins" panose="00000500000000000000" pitchFamily="2" charset="0"/>
                <a:cs typeface="Poppins" panose="00000500000000000000" pitchFamily="2" charset="0"/>
              </a:rPr>
              <a:t>Responses based on rankings and comparative data</a:t>
            </a:r>
          </a:p>
          <a:p>
            <a:pPr marL="285750" indent="-285750">
              <a:lnSpc>
                <a:spcPct val="200000"/>
              </a:lnSpc>
              <a:buFont typeface="Arial" panose="020B0604020202020204" pitchFamily="34" charset="0"/>
              <a:buChar char="•"/>
            </a:pPr>
            <a:r>
              <a:rPr lang="en-US" sz="1600" dirty="0">
                <a:solidFill>
                  <a:srgbClr val="203864"/>
                </a:solidFill>
                <a:latin typeface="Poppins" panose="00000500000000000000" pitchFamily="2" charset="0"/>
                <a:cs typeface="Poppins" panose="00000500000000000000" pitchFamily="2" charset="0"/>
              </a:rPr>
              <a:t>Extensive answers</a:t>
            </a:r>
          </a:p>
          <a:p>
            <a:pPr marL="285750" indent="-285750">
              <a:lnSpc>
                <a:spcPct val="200000"/>
              </a:lnSpc>
              <a:buFont typeface="Arial" panose="020B0604020202020204" pitchFamily="34" charset="0"/>
              <a:buChar char="•"/>
            </a:pPr>
            <a:r>
              <a:rPr lang="en-US" sz="1600" dirty="0">
                <a:solidFill>
                  <a:srgbClr val="203864"/>
                </a:solidFill>
                <a:latin typeface="Poppins" panose="00000500000000000000" pitchFamily="2" charset="0"/>
                <a:cs typeface="Poppins" panose="00000500000000000000" pitchFamily="2" charset="0"/>
              </a:rPr>
              <a:t>Respond to everything and question everything</a:t>
            </a:r>
          </a:p>
          <a:p>
            <a:pPr marL="285750" indent="-285750">
              <a:lnSpc>
                <a:spcPct val="200000"/>
              </a:lnSpc>
              <a:buFont typeface="Arial" panose="020B0604020202020204" pitchFamily="34" charset="0"/>
              <a:buChar char="•"/>
            </a:pPr>
            <a:r>
              <a:rPr lang="en-US" sz="1600" dirty="0">
                <a:solidFill>
                  <a:srgbClr val="203864"/>
                </a:solidFill>
                <a:latin typeface="Poppins" panose="00000500000000000000" pitchFamily="2" charset="0"/>
                <a:cs typeface="Poppins" panose="00000500000000000000" pitchFamily="2" charset="0"/>
              </a:rPr>
              <a:t>It is based on over 300 billion words entered into a database</a:t>
            </a:r>
          </a:p>
          <a:p>
            <a:pPr marL="285750" indent="-285750">
              <a:lnSpc>
                <a:spcPct val="200000"/>
              </a:lnSpc>
              <a:buFont typeface="Arial" panose="020B0604020202020204" pitchFamily="34" charset="0"/>
              <a:buChar char="•"/>
            </a:pPr>
            <a:r>
              <a:rPr lang="en-US" sz="1600" dirty="0">
                <a:solidFill>
                  <a:srgbClr val="203864"/>
                </a:solidFill>
                <a:latin typeface="Poppins" panose="00000500000000000000" pitchFamily="2" charset="0"/>
                <a:cs typeface="Poppins" panose="00000500000000000000" pitchFamily="2" charset="0"/>
              </a:rPr>
              <a:t>Continuous learning as it answers, eventually becoming taught to provide better responses each time</a:t>
            </a:r>
            <a:endParaRPr lang="en-IN" sz="1600" dirty="0">
              <a:solidFill>
                <a:srgbClr val="203864"/>
              </a:solidFill>
              <a:latin typeface="Poppins" panose="00000500000000000000" pitchFamily="2" charset="0"/>
              <a:cs typeface="Poppins" panose="00000500000000000000" pitchFamily="2" charset="0"/>
            </a:endParaRPr>
          </a:p>
        </p:txBody>
      </p:sp>
      <p:grpSp>
        <p:nvGrpSpPr>
          <p:cNvPr id="14" name="Group 14">
            <a:extLst>
              <a:ext uri="{FF2B5EF4-FFF2-40B4-BE49-F238E27FC236}">
                <a16:creationId xmlns:a16="http://schemas.microsoft.com/office/drawing/2014/main" id="{FC0B8883-E50B-0E35-DE84-4B61163A2730}"/>
              </a:ext>
            </a:extLst>
          </p:cNvPr>
          <p:cNvGrpSpPr>
            <a:grpSpLocks/>
          </p:cNvGrpSpPr>
          <p:nvPr/>
        </p:nvGrpSpPr>
        <p:grpSpPr bwMode="auto">
          <a:xfrm>
            <a:off x="0" y="6248161"/>
            <a:ext cx="12201525" cy="608248"/>
            <a:chOff x="20" y="9841"/>
            <a:chExt cx="19215" cy="959"/>
          </a:xfrm>
        </p:grpSpPr>
        <p:sp>
          <p:nvSpPr>
            <p:cNvPr id="15" name="Rectangles 8">
              <a:extLst>
                <a:ext uri="{FF2B5EF4-FFF2-40B4-BE49-F238E27FC236}">
                  <a16:creationId xmlns:a16="http://schemas.microsoft.com/office/drawing/2014/main" id="{48C1EB2B-509C-5EF9-6786-AD44B470BC1C}"/>
                </a:ext>
              </a:extLst>
            </p:cNvPr>
            <p:cNvSpPr/>
            <p:nvPr/>
          </p:nvSpPr>
          <p:spPr>
            <a:xfrm>
              <a:off x="20" y="9841"/>
              <a:ext cx="19215" cy="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00" noProof="1"/>
            </a:p>
          </p:txBody>
        </p:sp>
        <p:grpSp>
          <p:nvGrpSpPr>
            <p:cNvPr id="16" name="Group 10">
              <a:extLst>
                <a:ext uri="{FF2B5EF4-FFF2-40B4-BE49-F238E27FC236}">
                  <a16:creationId xmlns:a16="http://schemas.microsoft.com/office/drawing/2014/main" id="{A201EABD-363D-3802-2C4B-EC76DB07CCBF}"/>
                </a:ext>
              </a:extLst>
            </p:cNvPr>
            <p:cNvGrpSpPr>
              <a:grpSpLocks/>
            </p:cNvGrpSpPr>
            <p:nvPr/>
          </p:nvGrpSpPr>
          <p:grpSpPr bwMode="auto">
            <a:xfrm>
              <a:off x="426" y="9922"/>
              <a:ext cx="13732" cy="855"/>
              <a:chOff x="771" y="7322"/>
              <a:chExt cx="13732" cy="855"/>
            </a:xfrm>
          </p:grpSpPr>
          <p:sp>
            <p:nvSpPr>
              <p:cNvPr id="18" name="Text Box 9">
                <a:extLst>
                  <a:ext uri="{FF2B5EF4-FFF2-40B4-BE49-F238E27FC236}">
                    <a16:creationId xmlns:a16="http://schemas.microsoft.com/office/drawing/2014/main" id="{E02C5C14-12AD-C7F7-B6BA-79A9B7B1AEC0}"/>
                  </a:ext>
                </a:extLst>
              </p:cNvPr>
              <p:cNvSpPr txBox="1">
                <a:spLocks noChangeArrowheads="1"/>
              </p:cNvSpPr>
              <p:nvPr/>
            </p:nvSpPr>
            <p:spPr bwMode="auto">
              <a:xfrm>
                <a:off x="771" y="7322"/>
                <a:ext cx="4544"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zh-CN" sz="1400" b="1" dirty="0">
                    <a:solidFill>
                      <a:srgbClr val="203864"/>
                    </a:solidFill>
                    <a:latin typeface="Poppins" panose="00000500000000000000" pitchFamily="2" charset="0"/>
                    <a:cs typeface="Poppins" panose="00000500000000000000" pitchFamily="2" charset="0"/>
                  </a:rPr>
                  <a:t>Source:</a:t>
                </a:r>
              </a:p>
            </p:txBody>
          </p:sp>
          <p:sp>
            <p:nvSpPr>
              <p:cNvPr id="19" name="Text Box 10">
                <a:extLst>
                  <a:ext uri="{FF2B5EF4-FFF2-40B4-BE49-F238E27FC236}">
                    <a16:creationId xmlns:a16="http://schemas.microsoft.com/office/drawing/2014/main" id="{53580D47-B8B9-6B72-7982-6EFA63878E62}"/>
                  </a:ext>
                </a:extLst>
              </p:cNvPr>
              <p:cNvSpPr txBox="1">
                <a:spLocks noChangeArrowheads="1"/>
              </p:cNvSpPr>
              <p:nvPr/>
            </p:nvSpPr>
            <p:spPr bwMode="auto">
              <a:xfrm>
                <a:off x="771" y="7701"/>
                <a:ext cx="13732" cy="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120000"/>
                  </a:lnSpc>
                </a:pPr>
                <a:r>
                  <a:rPr lang="en-US" altLang="zh-CN" sz="1200" dirty="0">
                    <a:solidFill>
                      <a:srgbClr val="203864"/>
                    </a:solidFill>
                    <a:latin typeface="Poppins" panose="00000500000000000000" pitchFamily="2" charset="0"/>
                    <a:cs typeface="Poppins" panose="00000500000000000000" pitchFamily="2" charset="0"/>
                    <a:sym typeface="SimSun" panose="02010600030101010101" pitchFamily="2" charset="-122"/>
                    <a:hlinkClick r:id="rId2">
                      <a:extLst>
                        <a:ext uri="{A12FA001-AC4F-418D-AE19-62706E023703}">
                          <ahyp:hlinkClr xmlns:ahyp="http://schemas.microsoft.com/office/drawing/2018/hyperlinkcolor" val="tx"/>
                        </a:ext>
                      </a:extLst>
                    </a:hlinkClick>
                  </a:rPr>
                  <a:t>https://www.weblineindia.com/blog/chatgpt-for-business/</a:t>
                </a:r>
                <a:endParaRPr lang="en-US" altLang="zh-CN" sz="1200" dirty="0">
                  <a:solidFill>
                    <a:srgbClr val="203864"/>
                  </a:solidFill>
                  <a:latin typeface="Poppins" panose="00000500000000000000" pitchFamily="2" charset="0"/>
                  <a:cs typeface="Poppins" panose="00000500000000000000" pitchFamily="2" charset="0"/>
                  <a:sym typeface="SimSun" panose="02010600030101010101" pitchFamily="2" charset="-122"/>
                </a:endParaRPr>
              </a:p>
            </p:txBody>
          </p:sp>
        </p:grpSp>
        <p:pic>
          <p:nvPicPr>
            <p:cNvPr id="17" name="Picture 11" descr="Group 410">
              <a:extLst>
                <a:ext uri="{FF2B5EF4-FFF2-40B4-BE49-F238E27FC236}">
                  <a16:creationId xmlns:a16="http://schemas.microsoft.com/office/drawing/2014/main" id="{F6938D26-E7A6-B2D2-4A8C-43D9CE2B09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64" y="10002"/>
              <a:ext cx="4065" cy="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196563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DA79304-FDA8-FC1B-B7ED-D92050F22641}"/>
              </a:ext>
            </a:extLst>
          </p:cNvPr>
          <p:cNvSpPr txBox="1"/>
          <p:nvPr/>
        </p:nvSpPr>
        <p:spPr>
          <a:xfrm>
            <a:off x="1178628" y="519994"/>
            <a:ext cx="9834744" cy="584775"/>
          </a:xfrm>
          <a:prstGeom prst="rect">
            <a:avLst/>
          </a:prstGeom>
          <a:noFill/>
        </p:spPr>
        <p:txBody>
          <a:bodyPr wrap="none" rtlCol="0">
            <a:spAutoFit/>
          </a:bodyPr>
          <a:lstStyle/>
          <a:p>
            <a:r>
              <a:rPr lang="en-US" sz="3200" b="1" dirty="0">
                <a:solidFill>
                  <a:schemeClr val="accent1">
                    <a:lumMod val="50000"/>
                  </a:schemeClr>
                </a:solidFill>
                <a:latin typeface="Poppins" panose="00000500000000000000" pitchFamily="2" charset="0"/>
                <a:cs typeface="Poppins" panose="00000500000000000000" pitchFamily="2" charset="0"/>
              </a:rPr>
              <a:t>Reasons to Choose </a:t>
            </a:r>
            <a:r>
              <a:rPr lang="en-US" sz="3200" b="1" dirty="0">
                <a:solidFill>
                  <a:srgbClr val="2BB294"/>
                </a:solidFill>
                <a:latin typeface="Poppins" panose="00000500000000000000" pitchFamily="2" charset="0"/>
                <a:cs typeface="Poppins" panose="00000500000000000000" pitchFamily="2" charset="0"/>
              </a:rPr>
              <a:t>ChatGPT</a:t>
            </a:r>
            <a:r>
              <a:rPr lang="en-US" sz="3200" b="1" dirty="0">
                <a:solidFill>
                  <a:schemeClr val="accent1">
                    <a:lumMod val="50000"/>
                  </a:schemeClr>
                </a:solidFill>
                <a:latin typeface="Poppins" panose="00000500000000000000" pitchFamily="2" charset="0"/>
                <a:cs typeface="Poppins" panose="00000500000000000000" pitchFamily="2" charset="0"/>
              </a:rPr>
              <a:t> for Your Business</a:t>
            </a:r>
            <a:endParaRPr lang="en-IN" sz="3200" b="1" dirty="0">
              <a:solidFill>
                <a:srgbClr val="2BB294"/>
              </a:solidFill>
              <a:latin typeface="Poppins" panose="00000500000000000000" pitchFamily="2" charset="0"/>
              <a:cs typeface="Poppins" panose="00000500000000000000" pitchFamily="2" charset="0"/>
            </a:endParaRPr>
          </a:p>
        </p:txBody>
      </p:sp>
      <p:sp>
        <p:nvSpPr>
          <p:cNvPr id="3" name="TextBox 2">
            <a:extLst>
              <a:ext uri="{FF2B5EF4-FFF2-40B4-BE49-F238E27FC236}">
                <a16:creationId xmlns:a16="http://schemas.microsoft.com/office/drawing/2014/main" id="{502CF1AA-7FA0-4832-FB02-A3DA3B8B9D79}"/>
              </a:ext>
            </a:extLst>
          </p:cNvPr>
          <p:cNvSpPr txBox="1"/>
          <p:nvPr/>
        </p:nvSpPr>
        <p:spPr>
          <a:xfrm>
            <a:off x="1623111" y="1580224"/>
            <a:ext cx="4250628" cy="584775"/>
          </a:xfrm>
          <a:prstGeom prst="rect">
            <a:avLst/>
          </a:prstGeom>
          <a:noFill/>
        </p:spPr>
        <p:txBody>
          <a:bodyPr wrap="square" rtlCol="0">
            <a:spAutoFit/>
          </a:bodyPr>
          <a:lstStyle/>
          <a:p>
            <a:r>
              <a:rPr lang="en-US" sz="1600" b="1" dirty="0">
                <a:solidFill>
                  <a:schemeClr val="accent1">
                    <a:lumMod val="50000"/>
                  </a:schemeClr>
                </a:solidFill>
                <a:latin typeface="Poppins" panose="00000500000000000000" pitchFamily="2" charset="0"/>
                <a:cs typeface="Poppins" panose="00000500000000000000" pitchFamily="2" charset="0"/>
              </a:rPr>
              <a:t>Understanding and responding to a wide range of verbal inputs</a:t>
            </a:r>
            <a:endParaRPr lang="en-IN" sz="1600" b="1" dirty="0">
              <a:solidFill>
                <a:srgbClr val="2BB294"/>
              </a:solidFill>
              <a:latin typeface="Poppins" panose="00000500000000000000" pitchFamily="2" charset="0"/>
              <a:cs typeface="Poppins" panose="00000500000000000000" pitchFamily="2" charset="0"/>
            </a:endParaRPr>
          </a:p>
        </p:txBody>
      </p:sp>
      <p:sp>
        <p:nvSpPr>
          <p:cNvPr id="6" name="Rectangle 5">
            <a:extLst>
              <a:ext uri="{FF2B5EF4-FFF2-40B4-BE49-F238E27FC236}">
                <a16:creationId xmlns:a16="http://schemas.microsoft.com/office/drawing/2014/main" id="{C59547D8-7D9F-7CB4-6A72-7C3ADB8359CA}"/>
              </a:ext>
            </a:extLst>
          </p:cNvPr>
          <p:cNvSpPr/>
          <p:nvPr/>
        </p:nvSpPr>
        <p:spPr>
          <a:xfrm flipH="1">
            <a:off x="786020" y="1580381"/>
            <a:ext cx="730432" cy="668701"/>
          </a:xfrm>
          <a:prstGeom prst="rect">
            <a:avLst/>
          </a:prstGeom>
          <a:solidFill>
            <a:srgbClr val="ED65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dirty="0">
                <a:latin typeface="Poppins" panose="00000500000000000000" pitchFamily="2" charset="0"/>
                <a:cs typeface="Poppins" panose="00000500000000000000" pitchFamily="2" charset="0"/>
              </a:rPr>
              <a:t>1</a:t>
            </a:r>
            <a:endParaRPr lang="en-IN" dirty="0">
              <a:latin typeface="Poppins" panose="00000500000000000000" pitchFamily="2" charset="0"/>
              <a:cs typeface="Poppins" panose="00000500000000000000" pitchFamily="2" charset="0"/>
            </a:endParaRPr>
          </a:p>
        </p:txBody>
      </p:sp>
      <p:sp>
        <p:nvSpPr>
          <p:cNvPr id="7" name="Rectangle 6">
            <a:extLst>
              <a:ext uri="{FF2B5EF4-FFF2-40B4-BE49-F238E27FC236}">
                <a16:creationId xmlns:a16="http://schemas.microsoft.com/office/drawing/2014/main" id="{B9C3D48F-ACF8-1F71-7983-099B637361FC}"/>
              </a:ext>
            </a:extLst>
          </p:cNvPr>
          <p:cNvSpPr/>
          <p:nvPr/>
        </p:nvSpPr>
        <p:spPr>
          <a:xfrm flipH="1">
            <a:off x="892679" y="1686190"/>
            <a:ext cx="517114" cy="644578"/>
          </a:xfrm>
          <a:prstGeom prst="rect">
            <a:avLst/>
          </a:prstGeom>
          <a:noFill/>
          <a:ln w="25400">
            <a:solidFill>
              <a:srgbClr val="0925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Poppins" panose="00000500000000000000" pitchFamily="2" charset="0"/>
              <a:cs typeface="Poppins" panose="00000500000000000000" pitchFamily="2" charset="0"/>
            </a:endParaRPr>
          </a:p>
        </p:txBody>
      </p:sp>
      <p:sp>
        <p:nvSpPr>
          <p:cNvPr id="20" name="TextBox 19">
            <a:extLst>
              <a:ext uri="{FF2B5EF4-FFF2-40B4-BE49-F238E27FC236}">
                <a16:creationId xmlns:a16="http://schemas.microsoft.com/office/drawing/2014/main" id="{B00430B7-3ABA-A922-01C1-227F447187FA}"/>
              </a:ext>
            </a:extLst>
          </p:cNvPr>
          <p:cNvSpPr txBox="1"/>
          <p:nvPr/>
        </p:nvSpPr>
        <p:spPr>
          <a:xfrm>
            <a:off x="7048694" y="1730065"/>
            <a:ext cx="3600256" cy="338554"/>
          </a:xfrm>
          <a:prstGeom prst="rect">
            <a:avLst/>
          </a:prstGeom>
          <a:noFill/>
        </p:spPr>
        <p:txBody>
          <a:bodyPr wrap="square" rtlCol="0">
            <a:spAutoFit/>
          </a:bodyPr>
          <a:lstStyle/>
          <a:p>
            <a:r>
              <a:rPr lang="en-US" sz="1600" b="1" dirty="0">
                <a:solidFill>
                  <a:schemeClr val="accent1">
                    <a:lumMod val="50000"/>
                  </a:schemeClr>
                </a:solidFill>
                <a:latin typeface="Poppins" panose="00000500000000000000" pitchFamily="2" charset="0"/>
                <a:cs typeface="Poppins" panose="00000500000000000000" pitchFamily="2" charset="0"/>
              </a:rPr>
              <a:t>ChatGPT Increased Productivity</a:t>
            </a:r>
            <a:endParaRPr lang="en-IN" sz="1600" b="1" dirty="0">
              <a:solidFill>
                <a:srgbClr val="2BB294"/>
              </a:solidFill>
              <a:latin typeface="Poppins" panose="00000500000000000000" pitchFamily="2" charset="0"/>
              <a:cs typeface="Poppins" panose="00000500000000000000" pitchFamily="2" charset="0"/>
            </a:endParaRPr>
          </a:p>
        </p:txBody>
      </p:sp>
      <p:sp>
        <p:nvSpPr>
          <p:cNvPr id="21" name="Rectangle 20">
            <a:extLst>
              <a:ext uri="{FF2B5EF4-FFF2-40B4-BE49-F238E27FC236}">
                <a16:creationId xmlns:a16="http://schemas.microsoft.com/office/drawing/2014/main" id="{D1C5B858-1E98-C001-9CB8-544EDF9D3C2B}"/>
              </a:ext>
            </a:extLst>
          </p:cNvPr>
          <p:cNvSpPr/>
          <p:nvPr/>
        </p:nvSpPr>
        <p:spPr>
          <a:xfrm flipH="1">
            <a:off x="6211603" y="1580381"/>
            <a:ext cx="730432" cy="668701"/>
          </a:xfrm>
          <a:prstGeom prst="rect">
            <a:avLst/>
          </a:prstGeom>
          <a:solidFill>
            <a:srgbClr val="FFA4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dirty="0">
                <a:latin typeface="Poppins" panose="00000500000000000000" pitchFamily="2" charset="0"/>
                <a:cs typeface="Poppins" panose="00000500000000000000" pitchFamily="2" charset="0"/>
              </a:rPr>
              <a:t>2</a:t>
            </a:r>
            <a:endParaRPr lang="en-IN" dirty="0">
              <a:latin typeface="Poppins" panose="00000500000000000000" pitchFamily="2" charset="0"/>
              <a:cs typeface="Poppins" panose="00000500000000000000" pitchFamily="2" charset="0"/>
            </a:endParaRPr>
          </a:p>
        </p:txBody>
      </p:sp>
      <p:sp>
        <p:nvSpPr>
          <p:cNvPr id="22" name="Rectangle 21">
            <a:extLst>
              <a:ext uri="{FF2B5EF4-FFF2-40B4-BE49-F238E27FC236}">
                <a16:creationId xmlns:a16="http://schemas.microsoft.com/office/drawing/2014/main" id="{9806CC03-4491-4435-3FD6-9231EF087F3F}"/>
              </a:ext>
            </a:extLst>
          </p:cNvPr>
          <p:cNvSpPr/>
          <p:nvPr/>
        </p:nvSpPr>
        <p:spPr>
          <a:xfrm flipH="1">
            <a:off x="6318262" y="1686190"/>
            <a:ext cx="517114" cy="644578"/>
          </a:xfrm>
          <a:prstGeom prst="rect">
            <a:avLst/>
          </a:prstGeom>
          <a:noFill/>
          <a:ln w="25400">
            <a:solidFill>
              <a:srgbClr val="0925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Poppins" panose="00000500000000000000" pitchFamily="2" charset="0"/>
              <a:cs typeface="Poppins" panose="00000500000000000000" pitchFamily="2" charset="0"/>
            </a:endParaRPr>
          </a:p>
        </p:txBody>
      </p:sp>
      <p:sp>
        <p:nvSpPr>
          <p:cNvPr id="24" name="TextBox 23">
            <a:extLst>
              <a:ext uri="{FF2B5EF4-FFF2-40B4-BE49-F238E27FC236}">
                <a16:creationId xmlns:a16="http://schemas.microsoft.com/office/drawing/2014/main" id="{F6DF06F1-4159-5A37-6A46-EF58C093A872}"/>
              </a:ext>
            </a:extLst>
          </p:cNvPr>
          <p:cNvSpPr txBox="1"/>
          <p:nvPr/>
        </p:nvSpPr>
        <p:spPr>
          <a:xfrm>
            <a:off x="7048694" y="2354891"/>
            <a:ext cx="4481833" cy="795602"/>
          </a:xfrm>
          <a:prstGeom prst="rect">
            <a:avLst/>
          </a:prstGeom>
          <a:noFill/>
        </p:spPr>
        <p:txBody>
          <a:bodyPr wrap="square" rtlCol="0">
            <a:spAutoFit/>
          </a:bodyPr>
          <a:lstStyle>
            <a:defPPr>
              <a:defRPr lang="en-US"/>
            </a:defPPr>
            <a:lvl1pPr>
              <a:lnSpc>
                <a:spcPct val="130000"/>
              </a:lnSpc>
              <a:defRPr sz="1400">
                <a:solidFill>
                  <a:schemeClr val="accent1">
                    <a:lumMod val="50000"/>
                  </a:schemeClr>
                </a:solidFill>
                <a:latin typeface="Fira Sans" panose="020B0503050000020004" pitchFamily="34" charset="0"/>
              </a:defRPr>
            </a:lvl1pPr>
          </a:lstStyle>
          <a:p>
            <a:pPr algn="just"/>
            <a:r>
              <a:rPr lang="en-US" sz="1200" dirty="0">
                <a:latin typeface="Poppins" panose="00000500000000000000" pitchFamily="2" charset="0"/>
                <a:cs typeface="Poppins" panose="00000500000000000000" pitchFamily="2" charset="0"/>
              </a:rPr>
              <a:t>ChatGPT enables your firm to automate a wide range of processes, allowing your staff to focus on higher-level, strategic work.</a:t>
            </a:r>
          </a:p>
        </p:txBody>
      </p:sp>
      <p:sp>
        <p:nvSpPr>
          <p:cNvPr id="2" name="TextBox 1">
            <a:extLst>
              <a:ext uri="{FF2B5EF4-FFF2-40B4-BE49-F238E27FC236}">
                <a16:creationId xmlns:a16="http://schemas.microsoft.com/office/drawing/2014/main" id="{BBC376A9-BEE4-DB6F-6A43-18F3848A930F}"/>
              </a:ext>
            </a:extLst>
          </p:cNvPr>
          <p:cNvSpPr txBox="1"/>
          <p:nvPr/>
        </p:nvSpPr>
        <p:spPr>
          <a:xfrm>
            <a:off x="1623111" y="2354891"/>
            <a:ext cx="4481833" cy="1035668"/>
          </a:xfrm>
          <a:prstGeom prst="rect">
            <a:avLst/>
          </a:prstGeom>
          <a:noFill/>
        </p:spPr>
        <p:txBody>
          <a:bodyPr wrap="square" rtlCol="0">
            <a:spAutoFit/>
          </a:bodyPr>
          <a:lstStyle>
            <a:defPPr>
              <a:defRPr lang="en-US"/>
            </a:defPPr>
            <a:lvl1pPr>
              <a:lnSpc>
                <a:spcPct val="130000"/>
              </a:lnSpc>
              <a:defRPr sz="1400">
                <a:solidFill>
                  <a:schemeClr val="accent1">
                    <a:lumMod val="50000"/>
                  </a:schemeClr>
                </a:solidFill>
                <a:latin typeface="Fira Sans" panose="020B0503050000020004" pitchFamily="34" charset="0"/>
              </a:defRPr>
            </a:lvl1pPr>
          </a:lstStyle>
          <a:p>
            <a:pPr algn="just"/>
            <a:r>
              <a:rPr lang="en-US" sz="1200" dirty="0">
                <a:latin typeface="Poppins" panose="00000500000000000000" pitchFamily="2" charset="0"/>
                <a:cs typeface="Poppins" panose="00000500000000000000" pitchFamily="2" charset="0"/>
              </a:rPr>
              <a:t>ChatGPT can grasp a wide range of linguistic inputs, including those considered complex or unusual! This makes it ideal for developing chatbots that handle a large number of consumer inquiries or requests.</a:t>
            </a:r>
          </a:p>
        </p:txBody>
      </p:sp>
      <p:sp>
        <p:nvSpPr>
          <p:cNvPr id="8" name="TextBox 7">
            <a:extLst>
              <a:ext uri="{FF2B5EF4-FFF2-40B4-BE49-F238E27FC236}">
                <a16:creationId xmlns:a16="http://schemas.microsoft.com/office/drawing/2014/main" id="{8C2FFF87-961A-A2A2-FD87-F0C120493F7A}"/>
              </a:ext>
            </a:extLst>
          </p:cNvPr>
          <p:cNvSpPr txBox="1"/>
          <p:nvPr/>
        </p:nvSpPr>
        <p:spPr>
          <a:xfrm>
            <a:off x="1623111" y="4251790"/>
            <a:ext cx="4250628" cy="338554"/>
          </a:xfrm>
          <a:prstGeom prst="rect">
            <a:avLst/>
          </a:prstGeom>
          <a:noFill/>
        </p:spPr>
        <p:txBody>
          <a:bodyPr wrap="square" rtlCol="0">
            <a:spAutoFit/>
          </a:bodyPr>
          <a:lstStyle/>
          <a:p>
            <a:r>
              <a:rPr lang="en-US" sz="1600" b="1" dirty="0">
                <a:solidFill>
                  <a:schemeClr val="accent1">
                    <a:lumMod val="50000"/>
                  </a:schemeClr>
                </a:solidFill>
                <a:latin typeface="Poppins" panose="00000500000000000000" pitchFamily="2" charset="0"/>
                <a:cs typeface="Poppins" panose="00000500000000000000" pitchFamily="2" charset="0"/>
              </a:rPr>
              <a:t>Quick Response Time</a:t>
            </a:r>
            <a:endParaRPr lang="en-IN" sz="1600" b="1" dirty="0">
              <a:solidFill>
                <a:srgbClr val="2BB294"/>
              </a:solidFill>
              <a:latin typeface="Poppins" panose="00000500000000000000" pitchFamily="2" charset="0"/>
              <a:cs typeface="Poppins" panose="00000500000000000000" pitchFamily="2" charset="0"/>
            </a:endParaRPr>
          </a:p>
        </p:txBody>
      </p:sp>
      <p:sp>
        <p:nvSpPr>
          <p:cNvPr id="9" name="Rectangle 8">
            <a:extLst>
              <a:ext uri="{FF2B5EF4-FFF2-40B4-BE49-F238E27FC236}">
                <a16:creationId xmlns:a16="http://schemas.microsoft.com/office/drawing/2014/main" id="{864E8235-C9C4-1B57-EF33-EEBFAFF20455}"/>
              </a:ext>
            </a:extLst>
          </p:cNvPr>
          <p:cNvSpPr/>
          <p:nvPr/>
        </p:nvSpPr>
        <p:spPr>
          <a:xfrm flipH="1">
            <a:off x="786020" y="4102106"/>
            <a:ext cx="730432" cy="66870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IN" dirty="0">
                <a:latin typeface="Poppins" panose="00000500000000000000" pitchFamily="2" charset="0"/>
                <a:cs typeface="Poppins" panose="00000500000000000000" pitchFamily="2" charset="0"/>
              </a:rPr>
              <a:t>3</a:t>
            </a:r>
          </a:p>
        </p:txBody>
      </p:sp>
      <p:sp>
        <p:nvSpPr>
          <p:cNvPr id="10" name="Rectangle 9">
            <a:extLst>
              <a:ext uri="{FF2B5EF4-FFF2-40B4-BE49-F238E27FC236}">
                <a16:creationId xmlns:a16="http://schemas.microsoft.com/office/drawing/2014/main" id="{B906B8D1-03D0-3E9C-064A-C102157C9574}"/>
              </a:ext>
            </a:extLst>
          </p:cNvPr>
          <p:cNvSpPr/>
          <p:nvPr/>
        </p:nvSpPr>
        <p:spPr>
          <a:xfrm flipH="1">
            <a:off x="892679" y="4207915"/>
            <a:ext cx="517114" cy="644578"/>
          </a:xfrm>
          <a:prstGeom prst="rect">
            <a:avLst/>
          </a:prstGeom>
          <a:noFill/>
          <a:ln w="25400">
            <a:solidFill>
              <a:srgbClr val="0925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Poppins" panose="00000500000000000000" pitchFamily="2" charset="0"/>
              <a:cs typeface="Poppins" panose="00000500000000000000" pitchFamily="2" charset="0"/>
            </a:endParaRPr>
          </a:p>
        </p:txBody>
      </p:sp>
      <p:sp>
        <p:nvSpPr>
          <p:cNvPr id="11" name="TextBox 10">
            <a:extLst>
              <a:ext uri="{FF2B5EF4-FFF2-40B4-BE49-F238E27FC236}">
                <a16:creationId xmlns:a16="http://schemas.microsoft.com/office/drawing/2014/main" id="{DF3FDAE7-10A3-81FA-534D-9AAFE6F7C93B}"/>
              </a:ext>
            </a:extLst>
          </p:cNvPr>
          <p:cNvSpPr txBox="1"/>
          <p:nvPr/>
        </p:nvSpPr>
        <p:spPr>
          <a:xfrm>
            <a:off x="7048694" y="4128116"/>
            <a:ext cx="3600256" cy="584775"/>
          </a:xfrm>
          <a:prstGeom prst="rect">
            <a:avLst/>
          </a:prstGeom>
          <a:noFill/>
        </p:spPr>
        <p:txBody>
          <a:bodyPr wrap="square" rtlCol="0">
            <a:spAutoFit/>
          </a:bodyPr>
          <a:lstStyle/>
          <a:p>
            <a:r>
              <a:rPr lang="en-US" sz="1600" b="1" dirty="0">
                <a:solidFill>
                  <a:schemeClr val="accent1">
                    <a:lumMod val="50000"/>
                  </a:schemeClr>
                </a:solidFill>
                <a:latin typeface="Poppins" panose="00000500000000000000" pitchFamily="2" charset="0"/>
                <a:cs typeface="Poppins" panose="00000500000000000000" pitchFamily="2" charset="0"/>
              </a:rPr>
              <a:t>Allowing for quick application development</a:t>
            </a:r>
            <a:endParaRPr lang="en-IN" sz="1600" b="1" dirty="0">
              <a:solidFill>
                <a:srgbClr val="2BB294"/>
              </a:solidFill>
              <a:latin typeface="Poppins" panose="00000500000000000000" pitchFamily="2" charset="0"/>
              <a:cs typeface="Poppins" panose="00000500000000000000" pitchFamily="2" charset="0"/>
            </a:endParaRPr>
          </a:p>
        </p:txBody>
      </p:sp>
      <p:sp>
        <p:nvSpPr>
          <p:cNvPr id="12" name="Rectangle 11">
            <a:extLst>
              <a:ext uri="{FF2B5EF4-FFF2-40B4-BE49-F238E27FC236}">
                <a16:creationId xmlns:a16="http://schemas.microsoft.com/office/drawing/2014/main" id="{97E98FC0-2CE9-516B-62EF-4874DEA0BABA}"/>
              </a:ext>
            </a:extLst>
          </p:cNvPr>
          <p:cNvSpPr/>
          <p:nvPr/>
        </p:nvSpPr>
        <p:spPr>
          <a:xfrm flipH="1">
            <a:off x="6211603" y="4102106"/>
            <a:ext cx="730432" cy="6687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IN" dirty="0">
                <a:latin typeface="Poppins" panose="00000500000000000000" pitchFamily="2" charset="0"/>
                <a:cs typeface="Poppins" panose="00000500000000000000" pitchFamily="2" charset="0"/>
              </a:rPr>
              <a:t>4</a:t>
            </a:r>
          </a:p>
        </p:txBody>
      </p:sp>
      <p:sp>
        <p:nvSpPr>
          <p:cNvPr id="13" name="Rectangle 12">
            <a:extLst>
              <a:ext uri="{FF2B5EF4-FFF2-40B4-BE49-F238E27FC236}">
                <a16:creationId xmlns:a16="http://schemas.microsoft.com/office/drawing/2014/main" id="{AE520291-B5D7-16EF-2BBB-B32904BFF6E4}"/>
              </a:ext>
            </a:extLst>
          </p:cNvPr>
          <p:cNvSpPr/>
          <p:nvPr/>
        </p:nvSpPr>
        <p:spPr>
          <a:xfrm flipH="1">
            <a:off x="6318262" y="4207915"/>
            <a:ext cx="517114" cy="644578"/>
          </a:xfrm>
          <a:prstGeom prst="rect">
            <a:avLst/>
          </a:prstGeom>
          <a:noFill/>
          <a:ln w="25400">
            <a:solidFill>
              <a:srgbClr val="0925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Poppins" panose="00000500000000000000" pitchFamily="2" charset="0"/>
              <a:cs typeface="Poppins" panose="00000500000000000000" pitchFamily="2" charset="0"/>
            </a:endParaRPr>
          </a:p>
        </p:txBody>
      </p:sp>
      <p:sp>
        <p:nvSpPr>
          <p:cNvPr id="14" name="TextBox 13">
            <a:extLst>
              <a:ext uri="{FF2B5EF4-FFF2-40B4-BE49-F238E27FC236}">
                <a16:creationId xmlns:a16="http://schemas.microsoft.com/office/drawing/2014/main" id="{DF0FC1B2-0788-6586-423D-4062CF61A93F}"/>
              </a:ext>
            </a:extLst>
          </p:cNvPr>
          <p:cNvSpPr txBox="1"/>
          <p:nvPr/>
        </p:nvSpPr>
        <p:spPr>
          <a:xfrm>
            <a:off x="7048694" y="4902624"/>
            <a:ext cx="4481833" cy="795602"/>
          </a:xfrm>
          <a:prstGeom prst="rect">
            <a:avLst/>
          </a:prstGeom>
          <a:noFill/>
        </p:spPr>
        <p:txBody>
          <a:bodyPr wrap="square" rtlCol="0">
            <a:spAutoFit/>
          </a:bodyPr>
          <a:lstStyle>
            <a:defPPr>
              <a:defRPr lang="en-US"/>
            </a:defPPr>
            <a:lvl1pPr>
              <a:lnSpc>
                <a:spcPct val="130000"/>
              </a:lnSpc>
              <a:defRPr sz="1400">
                <a:solidFill>
                  <a:schemeClr val="accent1">
                    <a:lumMod val="50000"/>
                  </a:schemeClr>
                </a:solidFill>
                <a:latin typeface="Fira Sans" panose="020B0503050000020004" pitchFamily="34" charset="0"/>
              </a:defRPr>
            </a:lvl1pPr>
          </a:lstStyle>
          <a:p>
            <a:pPr algn="just"/>
            <a:r>
              <a:rPr lang="en-US" sz="1200" dirty="0" err="1">
                <a:latin typeface="Poppins" panose="00000500000000000000" pitchFamily="2" charset="0"/>
                <a:cs typeface="Poppins" panose="00000500000000000000" pitchFamily="2" charset="0"/>
              </a:rPr>
              <a:t>ChatGPT’s</a:t>
            </a:r>
            <a:r>
              <a:rPr lang="en-US" sz="1200" dirty="0">
                <a:latin typeface="Poppins" panose="00000500000000000000" pitchFamily="2" charset="0"/>
                <a:cs typeface="Poppins" panose="00000500000000000000" pitchFamily="2" charset="0"/>
              </a:rPr>
              <a:t> user-friendly UI and pre-trained NLP model enable developers to rapidly and simply design chatbot apps.</a:t>
            </a:r>
          </a:p>
        </p:txBody>
      </p:sp>
      <p:sp>
        <p:nvSpPr>
          <p:cNvPr id="15" name="TextBox 14">
            <a:extLst>
              <a:ext uri="{FF2B5EF4-FFF2-40B4-BE49-F238E27FC236}">
                <a16:creationId xmlns:a16="http://schemas.microsoft.com/office/drawing/2014/main" id="{EC6F3D85-AE03-F59F-6EF6-C14921D75EB3}"/>
              </a:ext>
            </a:extLst>
          </p:cNvPr>
          <p:cNvSpPr txBox="1"/>
          <p:nvPr/>
        </p:nvSpPr>
        <p:spPr>
          <a:xfrm>
            <a:off x="1623111" y="4902624"/>
            <a:ext cx="4481833" cy="795602"/>
          </a:xfrm>
          <a:prstGeom prst="rect">
            <a:avLst/>
          </a:prstGeom>
          <a:noFill/>
        </p:spPr>
        <p:txBody>
          <a:bodyPr wrap="square" rtlCol="0">
            <a:spAutoFit/>
          </a:bodyPr>
          <a:lstStyle>
            <a:defPPr>
              <a:defRPr lang="en-US"/>
            </a:defPPr>
            <a:lvl1pPr>
              <a:lnSpc>
                <a:spcPct val="130000"/>
              </a:lnSpc>
              <a:defRPr sz="1400">
                <a:solidFill>
                  <a:schemeClr val="accent1">
                    <a:lumMod val="50000"/>
                  </a:schemeClr>
                </a:solidFill>
                <a:latin typeface="Fira Sans" panose="020B0503050000020004" pitchFamily="34" charset="0"/>
              </a:defRPr>
            </a:lvl1pPr>
          </a:lstStyle>
          <a:p>
            <a:pPr algn="just"/>
            <a:r>
              <a:rPr lang="en-US" sz="1200" dirty="0">
                <a:latin typeface="Poppins" panose="00000500000000000000" pitchFamily="2" charset="0"/>
                <a:cs typeface="Poppins" panose="00000500000000000000" pitchFamily="2" charset="0"/>
              </a:rPr>
              <a:t>Responses to client inquiries are quick and accurate, freeing up time for human customer service workers to focus on more complex or unusual duties.</a:t>
            </a:r>
          </a:p>
        </p:txBody>
      </p:sp>
      <p:grpSp>
        <p:nvGrpSpPr>
          <p:cNvPr id="28" name="Group 14">
            <a:extLst>
              <a:ext uri="{FF2B5EF4-FFF2-40B4-BE49-F238E27FC236}">
                <a16:creationId xmlns:a16="http://schemas.microsoft.com/office/drawing/2014/main" id="{6F4E3026-0B60-B89D-195A-B7BC716216B7}"/>
              </a:ext>
            </a:extLst>
          </p:cNvPr>
          <p:cNvGrpSpPr>
            <a:grpSpLocks/>
          </p:cNvGrpSpPr>
          <p:nvPr/>
        </p:nvGrpSpPr>
        <p:grpSpPr bwMode="auto">
          <a:xfrm>
            <a:off x="0" y="6248161"/>
            <a:ext cx="12201525" cy="608248"/>
            <a:chOff x="20" y="9841"/>
            <a:chExt cx="19215" cy="959"/>
          </a:xfrm>
        </p:grpSpPr>
        <p:sp>
          <p:nvSpPr>
            <p:cNvPr id="29" name="Rectangles 8">
              <a:extLst>
                <a:ext uri="{FF2B5EF4-FFF2-40B4-BE49-F238E27FC236}">
                  <a16:creationId xmlns:a16="http://schemas.microsoft.com/office/drawing/2014/main" id="{0773333B-14C0-9081-B3F2-93F9D4D3F382}"/>
                </a:ext>
              </a:extLst>
            </p:cNvPr>
            <p:cNvSpPr/>
            <p:nvPr/>
          </p:nvSpPr>
          <p:spPr>
            <a:xfrm>
              <a:off x="20" y="9841"/>
              <a:ext cx="19215" cy="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00" noProof="1"/>
            </a:p>
          </p:txBody>
        </p:sp>
        <p:grpSp>
          <p:nvGrpSpPr>
            <p:cNvPr id="30" name="Group 10">
              <a:extLst>
                <a:ext uri="{FF2B5EF4-FFF2-40B4-BE49-F238E27FC236}">
                  <a16:creationId xmlns:a16="http://schemas.microsoft.com/office/drawing/2014/main" id="{D8DEBBD1-8FBE-198D-4F99-6F993D8FA358}"/>
                </a:ext>
              </a:extLst>
            </p:cNvPr>
            <p:cNvGrpSpPr>
              <a:grpSpLocks/>
            </p:cNvGrpSpPr>
            <p:nvPr/>
          </p:nvGrpSpPr>
          <p:grpSpPr bwMode="auto">
            <a:xfrm>
              <a:off x="426" y="9922"/>
              <a:ext cx="13732" cy="855"/>
              <a:chOff x="771" y="7322"/>
              <a:chExt cx="13732" cy="855"/>
            </a:xfrm>
          </p:grpSpPr>
          <p:sp>
            <p:nvSpPr>
              <p:cNvPr id="32" name="Text Box 9">
                <a:extLst>
                  <a:ext uri="{FF2B5EF4-FFF2-40B4-BE49-F238E27FC236}">
                    <a16:creationId xmlns:a16="http://schemas.microsoft.com/office/drawing/2014/main" id="{570080ED-084C-A600-F5DB-97DE1F061605}"/>
                  </a:ext>
                </a:extLst>
              </p:cNvPr>
              <p:cNvSpPr txBox="1">
                <a:spLocks noChangeArrowheads="1"/>
              </p:cNvSpPr>
              <p:nvPr/>
            </p:nvSpPr>
            <p:spPr bwMode="auto">
              <a:xfrm>
                <a:off x="771" y="7322"/>
                <a:ext cx="4544"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zh-CN" sz="1400" b="1" dirty="0">
                    <a:solidFill>
                      <a:srgbClr val="203864"/>
                    </a:solidFill>
                    <a:latin typeface="Poppins" panose="00000500000000000000" pitchFamily="2" charset="0"/>
                    <a:cs typeface="Poppins" panose="00000500000000000000" pitchFamily="2" charset="0"/>
                  </a:rPr>
                  <a:t>Source:</a:t>
                </a:r>
              </a:p>
            </p:txBody>
          </p:sp>
          <p:sp>
            <p:nvSpPr>
              <p:cNvPr id="33" name="Text Box 10">
                <a:extLst>
                  <a:ext uri="{FF2B5EF4-FFF2-40B4-BE49-F238E27FC236}">
                    <a16:creationId xmlns:a16="http://schemas.microsoft.com/office/drawing/2014/main" id="{C88844D1-F450-84A8-09F5-5BC24377FB83}"/>
                  </a:ext>
                </a:extLst>
              </p:cNvPr>
              <p:cNvSpPr txBox="1">
                <a:spLocks noChangeArrowheads="1"/>
              </p:cNvSpPr>
              <p:nvPr/>
            </p:nvSpPr>
            <p:spPr bwMode="auto">
              <a:xfrm>
                <a:off x="771" y="7701"/>
                <a:ext cx="13732" cy="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120000"/>
                  </a:lnSpc>
                </a:pPr>
                <a:r>
                  <a:rPr lang="en-US" altLang="zh-CN" sz="1200" dirty="0">
                    <a:solidFill>
                      <a:srgbClr val="203864"/>
                    </a:solidFill>
                    <a:latin typeface="Poppins" panose="00000500000000000000" pitchFamily="2" charset="0"/>
                    <a:cs typeface="Poppins" panose="00000500000000000000" pitchFamily="2" charset="0"/>
                    <a:sym typeface="SimSun" panose="02010600030101010101" pitchFamily="2" charset="-122"/>
                    <a:hlinkClick r:id="rId2">
                      <a:extLst>
                        <a:ext uri="{A12FA001-AC4F-418D-AE19-62706E023703}">
                          <ahyp:hlinkClr xmlns:ahyp="http://schemas.microsoft.com/office/drawing/2018/hyperlinkcolor" val="tx"/>
                        </a:ext>
                      </a:extLst>
                    </a:hlinkClick>
                  </a:rPr>
                  <a:t>https://www.weblineindia.com/blog/chatgpt-for-business/</a:t>
                </a:r>
                <a:endParaRPr lang="en-US" altLang="zh-CN" sz="1200" dirty="0">
                  <a:solidFill>
                    <a:srgbClr val="203864"/>
                  </a:solidFill>
                  <a:latin typeface="Poppins" panose="00000500000000000000" pitchFamily="2" charset="0"/>
                  <a:cs typeface="Poppins" panose="00000500000000000000" pitchFamily="2" charset="0"/>
                  <a:sym typeface="SimSun" panose="02010600030101010101" pitchFamily="2" charset="-122"/>
                </a:endParaRPr>
              </a:p>
            </p:txBody>
          </p:sp>
        </p:grpSp>
        <p:pic>
          <p:nvPicPr>
            <p:cNvPr id="31" name="Picture 11" descr="Group 410">
              <a:extLst>
                <a:ext uri="{FF2B5EF4-FFF2-40B4-BE49-F238E27FC236}">
                  <a16:creationId xmlns:a16="http://schemas.microsoft.com/office/drawing/2014/main" id="{34FB5E3A-5FCA-602F-4E26-8D789A140F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64" y="10002"/>
              <a:ext cx="4065" cy="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395096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DA79304-FDA8-FC1B-B7ED-D92050F22641}"/>
              </a:ext>
            </a:extLst>
          </p:cNvPr>
          <p:cNvSpPr txBox="1"/>
          <p:nvPr/>
        </p:nvSpPr>
        <p:spPr>
          <a:xfrm>
            <a:off x="1178628" y="519994"/>
            <a:ext cx="9834744" cy="584775"/>
          </a:xfrm>
          <a:prstGeom prst="rect">
            <a:avLst/>
          </a:prstGeom>
          <a:noFill/>
        </p:spPr>
        <p:txBody>
          <a:bodyPr wrap="none" rtlCol="0">
            <a:spAutoFit/>
          </a:bodyPr>
          <a:lstStyle/>
          <a:p>
            <a:r>
              <a:rPr lang="en-US" sz="3200" b="1" dirty="0">
                <a:solidFill>
                  <a:schemeClr val="accent1">
                    <a:lumMod val="50000"/>
                  </a:schemeClr>
                </a:solidFill>
                <a:latin typeface="Poppins" panose="00000500000000000000" pitchFamily="2" charset="0"/>
                <a:cs typeface="Poppins" panose="00000500000000000000" pitchFamily="2" charset="0"/>
              </a:rPr>
              <a:t>Reasons to Choose </a:t>
            </a:r>
            <a:r>
              <a:rPr lang="en-US" sz="3200" b="1" dirty="0">
                <a:solidFill>
                  <a:srgbClr val="2BB294"/>
                </a:solidFill>
                <a:latin typeface="Poppins" panose="00000500000000000000" pitchFamily="2" charset="0"/>
                <a:cs typeface="Poppins" panose="00000500000000000000" pitchFamily="2" charset="0"/>
              </a:rPr>
              <a:t>ChatGPT</a:t>
            </a:r>
            <a:r>
              <a:rPr lang="en-US" sz="3200" b="1" dirty="0">
                <a:solidFill>
                  <a:schemeClr val="accent1">
                    <a:lumMod val="50000"/>
                  </a:schemeClr>
                </a:solidFill>
                <a:latin typeface="Poppins" panose="00000500000000000000" pitchFamily="2" charset="0"/>
                <a:cs typeface="Poppins" panose="00000500000000000000" pitchFamily="2" charset="0"/>
              </a:rPr>
              <a:t> for Your Business</a:t>
            </a:r>
            <a:endParaRPr lang="en-IN" sz="3200" b="1" dirty="0">
              <a:solidFill>
                <a:srgbClr val="2BB294"/>
              </a:solidFill>
              <a:latin typeface="Poppins" panose="00000500000000000000" pitchFamily="2" charset="0"/>
              <a:cs typeface="Poppins" panose="00000500000000000000" pitchFamily="2" charset="0"/>
            </a:endParaRPr>
          </a:p>
        </p:txBody>
      </p:sp>
      <p:sp>
        <p:nvSpPr>
          <p:cNvPr id="3" name="TextBox 2">
            <a:extLst>
              <a:ext uri="{FF2B5EF4-FFF2-40B4-BE49-F238E27FC236}">
                <a16:creationId xmlns:a16="http://schemas.microsoft.com/office/drawing/2014/main" id="{502CF1AA-7FA0-4832-FB02-A3DA3B8B9D79}"/>
              </a:ext>
            </a:extLst>
          </p:cNvPr>
          <p:cNvSpPr txBox="1"/>
          <p:nvPr/>
        </p:nvSpPr>
        <p:spPr>
          <a:xfrm>
            <a:off x="1623111" y="1686190"/>
            <a:ext cx="4250628" cy="338554"/>
          </a:xfrm>
          <a:prstGeom prst="rect">
            <a:avLst/>
          </a:prstGeom>
          <a:noFill/>
        </p:spPr>
        <p:txBody>
          <a:bodyPr wrap="square" rtlCol="0">
            <a:spAutoFit/>
          </a:bodyPr>
          <a:lstStyle/>
          <a:p>
            <a:r>
              <a:rPr lang="en-US" sz="1600" b="1" dirty="0">
                <a:solidFill>
                  <a:schemeClr val="accent1">
                    <a:lumMod val="50000"/>
                  </a:schemeClr>
                </a:solidFill>
                <a:latin typeface="Poppins" panose="00000500000000000000" pitchFamily="2" charset="0"/>
                <a:cs typeface="Poppins" panose="00000500000000000000" pitchFamily="2" charset="0"/>
              </a:rPr>
              <a:t>LLM has improved customer service</a:t>
            </a:r>
            <a:endParaRPr lang="en-IN" sz="1600" b="1" dirty="0">
              <a:solidFill>
                <a:srgbClr val="2BB294"/>
              </a:solidFill>
              <a:latin typeface="Poppins" panose="00000500000000000000" pitchFamily="2" charset="0"/>
              <a:cs typeface="Poppins" panose="00000500000000000000" pitchFamily="2" charset="0"/>
            </a:endParaRPr>
          </a:p>
        </p:txBody>
      </p:sp>
      <p:sp>
        <p:nvSpPr>
          <p:cNvPr id="6" name="Rectangle 5">
            <a:extLst>
              <a:ext uri="{FF2B5EF4-FFF2-40B4-BE49-F238E27FC236}">
                <a16:creationId xmlns:a16="http://schemas.microsoft.com/office/drawing/2014/main" id="{C59547D8-7D9F-7CB4-6A72-7C3ADB8359CA}"/>
              </a:ext>
            </a:extLst>
          </p:cNvPr>
          <p:cNvSpPr/>
          <p:nvPr/>
        </p:nvSpPr>
        <p:spPr>
          <a:xfrm flipH="1">
            <a:off x="786020" y="1580381"/>
            <a:ext cx="730432" cy="668701"/>
          </a:xfrm>
          <a:prstGeom prst="rect">
            <a:avLst/>
          </a:prstGeom>
          <a:solidFill>
            <a:srgbClr val="ED65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IN" dirty="0">
                <a:latin typeface="Poppins" panose="00000500000000000000" pitchFamily="2" charset="0"/>
                <a:cs typeface="Poppins" panose="00000500000000000000" pitchFamily="2" charset="0"/>
              </a:rPr>
              <a:t>5</a:t>
            </a:r>
          </a:p>
        </p:txBody>
      </p:sp>
      <p:sp>
        <p:nvSpPr>
          <p:cNvPr id="7" name="Rectangle 6">
            <a:extLst>
              <a:ext uri="{FF2B5EF4-FFF2-40B4-BE49-F238E27FC236}">
                <a16:creationId xmlns:a16="http://schemas.microsoft.com/office/drawing/2014/main" id="{B9C3D48F-ACF8-1F71-7983-099B637361FC}"/>
              </a:ext>
            </a:extLst>
          </p:cNvPr>
          <p:cNvSpPr/>
          <p:nvPr/>
        </p:nvSpPr>
        <p:spPr>
          <a:xfrm flipH="1">
            <a:off x="892679" y="1686190"/>
            <a:ext cx="517114" cy="644578"/>
          </a:xfrm>
          <a:prstGeom prst="rect">
            <a:avLst/>
          </a:prstGeom>
          <a:noFill/>
          <a:ln w="25400">
            <a:solidFill>
              <a:srgbClr val="0925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Poppins" panose="00000500000000000000" pitchFamily="2" charset="0"/>
              <a:cs typeface="Poppins" panose="00000500000000000000" pitchFamily="2" charset="0"/>
            </a:endParaRPr>
          </a:p>
        </p:txBody>
      </p:sp>
      <p:sp>
        <p:nvSpPr>
          <p:cNvPr id="20" name="TextBox 19">
            <a:extLst>
              <a:ext uri="{FF2B5EF4-FFF2-40B4-BE49-F238E27FC236}">
                <a16:creationId xmlns:a16="http://schemas.microsoft.com/office/drawing/2014/main" id="{B00430B7-3ABA-A922-01C1-227F447187FA}"/>
              </a:ext>
            </a:extLst>
          </p:cNvPr>
          <p:cNvSpPr txBox="1"/>
          <p:nvPr/>
        </p:nvSpPr>
        <p:spPr>
          <a:xfrm>
            <a:off x="7048694" y="1686190"/>
            <a:ext cx="3600256" cy="338554"/>
          </a:xfrm>
          <a:prstGeom prst="rect">
            <a:avLst/>
          </a:prstGeom>
          <a:noFill/>
        </p:spPr>
        <p:txBody>
          <a:bodyPr wrap="square" rtlCol="0">
            <a:spAutoFit/>
          </a:bodyPr>
          <a:lstStyle/>
          <a:p>
            <a:r>
              <a:rPr lang="en-US" sz="1600" b="1" dirty="0">
                <a:solidFill>
                  <a:schemeClr val="accent1">
                    <a:lumMod val="50000"/>
                  </a:schemeClr>
                </a:solidFill>
                <a:latin typeface="Poppins" panose="00000500000000000000" pitchFamily="2" charset="0"/>
                <a:cs typeface="Poppins" panose="00000500000000000000" pitchFamily="2" charset="0"/>
              </a:rPr>
              <a:t>AI-enhanced cost savings</a:t>
            </a:r>
            <a:endParaRPr lang="en-IN" sz="1600" b="1" dirty="0">
              <a:solidFill>
                <a:srgbClr val="2BB294"/>
              </a:solidFill>
              <a:latin typeface="Poppins" panose="00000500000000000000" pitchFamily="2" charset="0"/>
              <a:cs typeface="Poppins" panose="00000500000000000000" pitchFamily="2" charset="0"/>
            </a:endParaRPr>
          </a:p>
        </p:txBody>
      </p:sp>
      <p:sp>
        <p:nvSpPr>
          <p:cNvPr id="21" name="Rectangle 20">
            <a:extLst>
              <a:ext uri="{FF2B5EF4-FFF2-40B4-BE49-F238E27FC236}">
                <a16:creationId xmlns:a16="http://schemas.microsoft.com/office/drawing/2014/main" id="{D1C5B858-1E98-C001-9CB8-544EDF9D3C2B}"/>
              </a:ext>
            </a:extLst>
          </p:cNvPr>
          <p:cNvSpPr/>
          <p:nvPr/>
        </p:nvSpPr>
        <p:spPr>
          <a:xfrm flipH="1">
            <a:off x="6211603" y="1580381"/>
            <a:ext cx="730432" cy="668701"/>
          </a:xfrm>
          <a:prstGeom prst="rect">
            <a:avLst/>
          </a:prstGeom>
          <a:solidFill>
            <a:srgbClr val="FFA4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IN" dirty="0">
                <a:latin typeface="Poppins" panose="00000500000000000000" pitchFamily="2" charset="0"/>
                <a:cs typeface="Poppins" panose="00000500000000000000" pitchFamily="2" charset="0"/>
              </a:rPr>
              <a:t>6</a:t>
            </a:r>
          </a:p>
        </p:txBody>
      </p:sp>
      <p:sp>
        <p:nvSpPr>
          <p:cNvPr id="22" name="Rectangle 21">
            <a:extLst>
              <a:ext uri="{FF2B5EF4-FFF2-40B4-BE49-F238E27FC236}">
                <a16:creationId xmlns:a16="http://schemas.microsoft.com/office/drawing/2014/main" id="{9806CC03-4491-4435-3FD6-9231EF087F3F}"/>
              </a:ext>
            </a:extLst>
          </p:cNvPr>
          <p:cNvSpPr/>
          <p:nvPr/>
        </p:nvSpPr>
        <p:spPr>
          <a:xfrm flipH="1">
            <a:off x="6318262" y="1686190"/>
            <a:ext cx="517114" cy="644578"/>
          </a:xfrm>
          <a:prstGeom prst="rect">
            <a:avLst/>
          </a:prstGeom>
          <a:noFill/>
          <a:ln w="25400">
            <a:solidFill>
              <a:srgbClr val="0925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Poppins" panose="00000500000000000000" pitchFamily="2" charset="0"/>
              <a:cs typeface="Poppins" panose="00000500000000000000" pitchFamily="2" charset="0"/>
            </a:endParaRPr>
          </a:p>
        </p:txBody>
      </p:sp>
      <p:sp>
        <p:nvSpPr>
          <p:cNvPr id="24" name="TextBox 23">
            <a:extLst>
              <a:ext uri="{FF2B5EF4-FFF2-40B4-BE49-F238E27FC236}">
                <a16:creationId xmlns:a16="http://schemas.microsoft.com/office/drawing/2014/main" id="{F6DF06F1-4159-5A37-6A46-EF58C093A872}"/>
              </a:ext>
            </a:extLst>
          </p:cNvPr>
          <p:cNvSpPr txBox="1"/>
          <p:nvPr/>
        </p:nvSpPr>
        <p:spPr>
          <a:xfrm>
            <a:off x="7048694" y="2354891"/>
            <a:ext cx="4481833" cy="795602"/>
          </a:xfrm>
          <a:prstGeom prst="rect">
            <a:avLst/>
          </a:prstGeom>
          <a:noFill/>
        </p:spPr>
        <p:txBody>
          <a:bodyPr wrap="square" rtlCol="0">
            <a:spAutoFit/>
          </a:bodyPr>
          <a:lstStyle>
            <a:defPPr>
              <a:defRPr lang="en-US"/>
            </a:defPPr>
            <a:lvl1pPr>
              <a:lnSpc>
                <a:spcPct val="130000"/>
              </a:lnSpc>
              <a:defRPr sz="1400">
                <a:solidFill>
                  <a:schemeClr val="accent1">
                    <a:lumMod val="50000"/>
                  </a:schemeClr>
                </a:solidFill>
                <a:latin typeface="Fira Sans" panose="020B0503050000020004" pitchFamily="34" charset="0"/>
              </a:defRPr>
            </a:lvl1pPr>
          </a:lstStyle>
          <a:p>
            <a:pPr algn="just"/>
            <a:r>
              <a:rPr lang="en-US" sz="1200" dirty="0">
                <a:latin typeface="Poppins" panose="00000500000000000000" pitchFamily="2" charset="0"/>
                <a:cs typeface="Poppins" panose="00000500000000000000" pitchFamily="2" charset="0"/>
              </a:rPr>
              <a:t>ChatGPT for business can help you save money on staff by automating operations that would normally require human input. Furthermore, ChatGPT is completely free.</a:t>
            </a:r>
          </a:p>
        </p:txBody>
      </p:sp>
      <p:sp>
        <p:nvSpPr>
          <p:cNvPr id="2" name="TextBox 1">
            <a:extLst>
              <a:ext uri="{FF2B5EF4-FFF2-40B4-BE49-F238E27FC236}">
                <a16:creationId xmlns:a16="http://schemas.microsoft.com/office/drawing/2014/main" id="{BBC376A9-BEE4-DB6F-6A43-18F3848A930F}"/>
              </a:ext>
            </a:extLst>
          </p:cNvPr>
          <p:cNvSpPr txBox="1"/>
          <p:nvPr/>
        </p:nvSpPr>
        <p:spPr>
          <a:xfrm>
            <a:off x="1623111" y="2354891"/>
            <a:ext cx="4481833" cy="1035668"/>
          </a:xfrm>
          <a:prstGeom prst="rect">
            <a:avLst/>
          </a:prstGeom>
          <a:noFill/>
        </p:spPr>
        <p:txBody>
          <a:bodyPr wrap="square" rtlCol="0">
            <a:spAutoFit/>
          </a:bodyPr>
          <a:lstStyle>
            <a:defPPr>
              <a:defRPr lang="en-US"/>
            </a:defPPr>
            <a:lvl1pPr>
              <a:lnSpc>
                <a:spcPct val="130000"/>
              </a:lnSpc>
              <a:defRPr sz="1400">
                <a:solidFill>
                  <a:schemeClr val="accent1">
                    <a:lumMod val="50000"/>
                  </a:schemeClr>
                </a:solidFill>
                <a:latin typeface="Fira Sans" panose="020B0503050000020004" pitchFamily="34" charset="0"/>
              </a:defRPr>
            </a:lvl1pPr>
          </a:lstStyle>
          <a:p>
            <a:pPr algn="just"/>
            <a:r>
              <a:rPr lang="en-US" sz="1200" dirty="0" err="1">
                <a:latin typeface="Poppins" panose="00000500000000000000" pitchFamily="2" charset="0"/>
                <a:cs typeface="Poppins" panose="00000500000000000000" pitchFamily="2" charset="0"/>
              </a:rPr>
              <a:t>ChatGPT’s</a:t>
            </a:r>
            <a:r>
              <a:rPr lang="en-US" sz="1200" dirty="0">
                <a:latin typeface="Poppins" panose="00000500000000000000" pitchFamily="2" charset="0"/>
                <a:cs typeface="Poppins" panose="00000500000000000000" pitchFamily="2" charset="0"/>
              </a:rPr>
              <a:t> natural language processing skills enable it to understand and respond to consumer requests in a personable and human-like manner. This may result in increased client satisfaction and loyalty.</a:t>
            </a:r>
          </a:p>
        </p:txBody>
      </p:sp>
      <p:sp>
        <p:nvSpPr>
          <p:cNvPr id="8" name="TextBox 7">
            <a:extLst>
              <a:ext uri="{FF2B5EF4-FFF2-40B4-BE49-F238E27FC236}">
                <a16:creationId xmlns:a16="http://schemas.microsoft.com/office/drawing/2014/main" id="{8C2FFF87-961A-A2A2-FD87-F0C120493F7A}"/>
              </a:ext>
            </a:extLst>
          </p:cNvPr>
          <p:cNvSpPr txBox="1"/>
          <p:nvPr/>
        </p:nvSpPr>
        <p:spPr>
          <a:xfrm>
            <a:off x="1623111" y="4251790"/>
            <a:ext cx="4250628" cy="338554"/>
          </a:xfrm>
          <a:prstGeom prst="rect">
            <a:avLst/>
          </a:prstGeom>
          <a:noFill/>
        </p:spPr>
        <p:txBody>
          <a:bodyPr wrap="square" rtlCol="0">
            <a:spAutoFit/>
          </a:bodyPr>
          <a:lstStyle/>
          <a:p>
            <a:r>
              <a:rPr lang="en-US" sz="1600" b="1" dirty="0" err="1">
                <a:solidFill>
                  <a:schemeClr val="accent1">
                    <a:lumMod val="50000"/>
                  </a:schemeClr>
                </a:solidFill>
                <a:latin typeface="Poppins" panose="00000500000000000000" pitchFamily="2" charset="0"/>
                <a:cs typeface="Poppins" panose="00000500000000000000" pitchFamily="2" charset="0"/>
              </a:rPr>
              <a:t>ChatGPT’s</a:t>
            </a:r>
            <a:r>
              <a:rPr lang="en-US" sz="1600" b="1" dirty="0">
                <a:solidFill>
                  <a:schemeClr val="accent1">
                    <a:lumMod val="50000"/>
                  </a:schemeClr>
                </a:solidFill>
                <a:latin typeface="Poppins" panose="00000500000000000000" pitchFamily="2" charset="0"/>
                <a:cs typeface="Poppins" panose="00000500000000000000" pitchFamily="2" charset="0"/>
              </a:rPr>
              <a:t> Scalability</a:t>
            </a:r>
            <a:endParaRPr lang="en-IN" sz="1600" b="1" dirty="0">
              <a:solidFill>
                <a:srgbClr val="2BB294"/>
              </a:solidFill>
              <a:latin typeface="Poppins" panose="00000500000000000000" pitchFamily="2" charset="0"/>
              <a:cs typeface="Poppins" panose="00000500000000000000" pitchFamily="2" charset="0"/>
            </a:endParaRPr>
          </a:p>
        </p:txBody>
      </p:sp>
      <p:sp>
        <p:nvSpPr>
          <p:cNvPr id="9" name="Rectangle 8">
            <a:extLst>
              <a:ext uri="{FF2B5EF4-FFF2-40B4-BE49-F238E27FC236}">
                <a16:creationId xmlns:a16="http://schemas.microsoft.com/office/drawing/2014/main" id="{864E8235-C9C4-1B57-EF33-EEBFAFF20455}"/>
              </a:ext>
            </a:extLst>
          </p:cNvPr>
          <p:cNvSpPr/>
          <p:nvPr/>
        </p:nvSpPr>
        <p:spPr>
          <a:xfrm flipH="1">
            <a:off x="786020" y="4102106"/>
            <a:ext cx="730432" cy="66870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IN" dirty="0">
                <a:latin typeface="Poppins" panose="00000500000000000000" pitchFamily="2" charset="0"/>
                <a:cs typeface="Poppins" panose="00000500000000000000" pitchFamily="2" charset="0"/>
              </a:rPr>
              <a:t>7</a:t>
            </a:r>
          </a:p>
        </p:txBody>
      </p:sp>
      <p:sp>
        <p:nvSpPr>
          <p:cNvPr id="10" name="Rectangle 9">
            <a:extLst>
              <a:ext uri="{FF2B5EF4-FFF2-40B4-BE49-F238E27FC236}">
                <a16:creationId xmlns:a16="http://schemas.microsoft.com/office/drawing/2014/main" id="{B906B8D1-03D0-3E9C-064A-C102157C9574}"/>
              </a:ext>
            </a:extLst>
          </p:cNvPr>
          <p:cNvSpPr/>
          <p:nvPr/>
        </p:nvSpPr>
        <p:spPr>
          <a:xfrm flipH="1">
            <a:off x="892679" y="4207915"/>
            <a:ext cx="517114" cy="644578"/>
          </a:xfrm>
          <a:prstGeom prst="rect">
            <a:avLst/>
          </a:prstGeom>
          <a:noFill/>
          <a:ln w="25400">
            <a:solidFill>
              <a:srgbClr val="0925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Poppins" panose="00000500000000000000" pitchFamily="2" charset="0"/>
              <a:cs typeface="Poppins" panose="00000500000000000000" pitchFamily="2" charset="0"/>
            </a:endParaRPr>
          </a:p>
        </p:txBody>
      </p:sp>
      <p:sp>
        <p:nvSpPr>
          <p:cNvPr id="11" name="TextBox 10">
            <a:extLst>
              <a:ext uri="{FF2B5EF4-FFF2-40B4-BE49-F238E27FC236}">
                <a16:creationId xmlns:a16="http://schemas.microsoft.com/office/drawing/2014/main" id="{DF3FDAE7-10A3-81FA-534D-9AAFE6F7C93B}"/>
              </a:ext>
            </a:extLst>
          </p:cNvPr>
          <p:cNvSpPr txBox="1"/>
          <p:nvPr/>
        </p:nvSpPr>
        <p:spPr>
          <a:xfrm>
            <a:off x="7048694" y="4251790"/>
            <a:ext cx="3600256" cy="338554"/>
          </a:xfrm>
          <a:prstGeom prst="rect">
            <a:avLst/>
          </a:prstGeom>
          <a:noFill/>
        </p:spPr>
        <p:txBody>
          <a:bodyPr wrap="square" rtlCol="0">
            <a:spAutoFit/>
          </a:bodyPr>
          <a:lstStyle/>
          <a:p>
            <a:r>
              <a:rPr lang="en-US" sz="1600" b="1" dirty="0">
                <a:solidFill>
                  <a:schemeClr val="accent1">
                    <a:lumMod val="50000"/>
                  </a:schemeClr>
                </a:solidFill>
                <a:latin typeface="Poppins" panose="00000500000000000000" pitchFamily="2" charset="0"/>
                <a:cs typeface="Poppins" panose="00000500000000000000" pitchFamily="2" charset="0"/>
              </a:rPr>
              <a:t>Content Creation</a:t>
            </a:r>
            <a:endParaRPr lang="en-IN" sz="1600" b="1" dirty="0">
              <a:solidFill>
                <a:srgbClr val="2BB294"/>
              </a:solidFill>
              <a:latin typeface="Poppins" panose="00000500000000000000" pitchFamily="2" charset="0"/>
              <a:cs typeface="Poppins" panose="00000500000000000000" pitchFamily="2" charset="0"/>
            </a:endParaRPr>
          </a:p>
        </p:txBody>
      </p:sp>
      <p:sp>
        <p:nvSpPr>
          <p:cNvPr id="12" name="Rectangle 11">
            <a:extLst>
              <a:ext uri="{FF2B5EF4-FFF2-40B4-BE49-F238E27FC236}">
                <a16:creationId xmlns:a16="http://schemas.microsoft.com/office/drawing/2014/main" id="{97E98FC0-2CE9-516B-62EF-4874DEA0BABA}"/>
              </a:ext>
            </a:extLst>
          </p:cNvPr>
          <p:cNvSpPr/>
          <p:nvPr/>
        </p:nvSpPr>
        <p:spPr>
          <a:xfrm flipH="1">
            <a:off x="6211603" y="4102106"/>
            <a:ext cx="730432" cy="6687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IN" dirty="0">
                <a:latin typeface="Poppins" panose="00000500000000000000" pitchFamily="2" charset="0"/>
                <a:cs typeface="Poppins" panose="00000500000000000000" pitchFamily="2" charset="0"/>
              </a:rPr>
              <a:t>8</a:t>
            </a:r>
          </a:p>
        </p:txBody>
      </p:sp>
      <p:sp>
        <p:nvSpPr>
          <p:cNvPr id="13" name="Rectangle 12">
            <a:extLst>
              <a:ext uri="{FF2B5EF4-FFF2-40B4-BE49-F238E27FC236}">
                <a16:creationId xmlns:a16="http://schemas.microsoft.com/office/drawing/2014/main" id="{AE520291-B5D7-16EF-2BBB-B32904BFF6E4}"/>
              </a:ext>
            </a:extLst>
          </p:cNvPr>
          <p:cNvSpPr/>
          <p:nvPr/>
        </p:nvSpPr>
        <p:spPr>
          <a:xfrm flipH="1">
            <a:off x="6318262" y="4207915"/>
            <a:ext cx="517114" cy="644578"/>
          </a:xfrm>
          <a:prstGeom prst="rect">
            <a:avLst/>
          </a:prstGeom>
          <a:noFill/>
          <a:ln w="25400">
            <a:solidFill>
              <a:srgbClr val="0925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Poppins" panose="00000500000000000000" pitchFamily="2" charset="0"/>
              <a:cs typeface="Poppins" panose="00000500000000000000" pitchFamily="2" charset="0"/>
            </a:endParaRPr>
          </a:p>
        </p:txBody>
      </p:sp>
      <p:sp>
        <p:nvSpPr>
          <p:cNvPr id="14" name="TextBox 13">
            <a:extLst>
              <a:ext uri="{FF2B5EF4-FFF2-40B4-BE49-F238E27FC236}">
                <a16:creationId xmlns:a16="http://schemas.microsoft.com/office/drawing/2014/main" id="{DF0FC1B2-0788-6586-423D-4062CF61A93F}"/>
              </a:ext>
            </a:extLst>
          </p:cNvPr>
          <p:cNvSpPr txBox="1"/>
          <p:nvPr/>
        </p:nvSpPr>
        <p:spPr>
          <a:xfrm>
            <a:off x="7048694" y="4876616"/>
            <a:ext cx="4481833" cy="1035668"/>
          </a:xfrm>
          <a:prstGeom prst="rect">
            <a:avLst/>
          </a:prstGeom>
          <a:noFill/>
        </p:spPr>
        <p:txBody>
          <a:bodyPr wrap="square" rtlCol="0">
            <a:spAutoFit/>
          </a:bodyPr>
          <a:lstStyle>
            <a:defPPr>
              <a:defRPr lang="en-US"/>
            </a:defPPr>
            <a:lvl1pPr>
              <a:lnSpc>
                <a:spcPct val="130000"/>
              </a:lnSpc>
              <a:defRPr sz="1400">
                <a:solidFill>
                  <a:schemeClr val="accent1">
                    <a:lumMod val="50000"/>
                  </a:schemeClr>
                </a:solidFill>
                <a:latin typeface="Fira Sans" panose="020B0503050000020004" pitchFamily="34" charset="0"/>
              </a:defRPr>
            </a:lvl1pPr>
          </a:lstStyle>
          <a:p>
            <a:pPr algn="just"/>
            <a:r>
              <a:rPr lang="en-US" sz="1200" dirty="0">
                <a:latin typeface="Poppins" panose="00000500000000000000" pitchFamily="2" charset="0"/>
                <a:cs typeface="Poppins" panose="00000500000000000000" pitchFamily="2" charset="0"/>
              </a:rPr>
              <a:t>The capacity to create compelling and relevant content depending on specific input and user interests improves engagement and generates traffic to a company’s website or social media platforms.</a:t>
            </a:r>
          </a:p>
        </p:txBody>
      </p:sp>
      <p:sp>
        <p:nvSpPr>
          <p:cNvPr id="15" name="TextBox 14">
            <a:extLst>
              <a:ext uri="{FF2B5EF4-FFF2-40B4-BE49-F238E27FC236}">
                <a16:creationId xmlns:a16="http://schemas.microsoft.com/office/drawing/2014/main" id="{EC6F3D85-AE03-F59F-6EF6-C14921D75EB3}"/>
              </a:ext>
            </a:extLst>
          </p:cNvPr>
          <p:cNvSpPr txBox="1"/>
          <p:nvPr/>
        </p:nvSpPr>
        <p:spPr>
          <a:xfrm>
            <a:off x="1623111" y="4876616"/>
            <a:ext cx="4481833" cy="795602"/>
          </a:xfrm>
          <a:prstGeom prst="rect">
            <a:avLst/>
          </a:prstGeom>
          <a:noFill/>
        </p:spPr>
        <p:txBody>
          <a:bodyPr wrap="square" rtlCol="0">
            <a:spAutoFit/>
          </a:bodyPr>
          <a:lstStyle>
            <a:defPPr>
              <a:defRPr lang="en-US"/>
            </a:defPPr>
            <a:lvl1pPr>
              <a:lnSpc>
                <a:spcPct val="130000"/>
              </a:lnSpc>
              <a:defRPr sz="1400">
                <a:solidFill>
                  <a:schemeClr val="accent1">
                    <a:lumMod val="50000"/>
                  </a:schemeClr>
                </a:solidFill>
                <a:latin typeface="Fira Sans" panose="020B0503050000020004" pitchFamily="34" charset="0"/>
              </a:defRPr>
            </a:lvl1pPr>
          </a:lstStyle>
          <a:p>
            <a:pPr algn="just"/>
            <a:r>
              <a:rPr lang="en-US" sz="1200" dirty="0">
                <a:latin typeface="Poppins" panose="00000500000000000000" pitchFamily="2" charset="0"/>
                <a:cs typeface="Poppins" panose="00000500000000000000" pitchFamily="2" charset="0"/>
              </a:rPr>
              <a:t>ChatGPT can scale with your organization, handling a rising number of tasks and requests with minimal additional effort on your part.</a:t>
            </a:r>
          </a:p>
        </p:txBody>
      </p:sp>
      <p:grpSp>
        <p:nvGrpSpPr>
          <p:cNvPr id="29" name="Group 14">
            <a:extLst>
              <a:ext uri="{FF2B5EF4-FFF2-40B4-BE49-F238E27FC236}">
                <a16:creationId xmlns:a16="http://schemas.microsoft.com/office/drawing/2014/main" id="{9BA48818-EB07-4880-B563-7AB90706DE0D}"/>
              </a:ext>
            </a:extLst>
          </p:cNvPr>
          <p:cNvGrpSpPr>
            <a:grpSpLocks/>
          </p:cNvGrpSpPr>
          <p:nvPr/>
        </p:nvGrpSpPr>
        <p:grpSpPr bwMode="auto">
          <a:xfrm>
            <a:off x="0" y="6248161"/>
            <a:ext cx="12201525" cy="608248"/>
            <a:chOff x="20" y="9841"/>
            <a:chExt cx="19215" cy="959"/>
          </a:xfrm>
        </p:grpSpPr>
        <p:sp>
          <p:nvSpPr>
            <p:cNvPr id="30" name="Rectangles 8">
              <a:extLst>
                <a:ext uri="{FF2B5EF4-FFF2-40B4-BE49-F238E27FC236}">
                  <a16:creationId xmlns:a16="http://schemas.microsoft.com/office/drawing/2014/main" id="{4A3883F7-726A-B4D1-EAF9-FEDC03E5BBC2}"/>
                </a:ext>
              </a:extLst>
            </p:cNvPr>
            <p:cNvSpPr/>
            <p:nvPr/>
          </p:nvSpPr>
          <p:spPr>
            <a:xfrm>
              <a:off x="20" y="9841"/>
              <a:ext cx="19215" cy="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00" noProof="1"/>
            </a:p>
          </p:txBody>
        </p:sp>
        <p:grpSp>
          <p:nvGrpSpPr>
            <p:cNvPr id="31" name="Group 10">
              <a:extLst>
                <a:ext uri="{FF2B5EF4-FFF2-40B4-BE49-F238E27FC236}">
                  <a16:creationId xmlns:a16="http://schemas.microsoft.com/office/drawing/2014/main" id="{F55A6317-2CFA-D713-38A9-DCE3DCD0CF50}"/>
                </a:ext>
              </a:extLst>
            </p:cNvPr>
            <p:cNvGrpSpPr>
              <a:grpSpLocks/>
            </p:cNvGrpSpPr>
            <p:nvPr/>
          </p:nvGrpSpPr>
          <p:grpSpPr bwMode="auto">
            <a:xfrm>
              <a:off x="426" y="9922"/>
              <a:ext cx="13732" cy="855"/>
              <a:chOff x="771" y="7322"/>
              <a:chExt cx="13732" cy="855"/>
            </a:xfrm>
          </p:grpSpPr>
          <p:sp>
            <p:nvSpPr>
              <p:cNvPr id="33" name="Text Box 9">
                <a:extLst>
                  <a:ext uri="{FF2B5EF4-FFF2-40B4-BE49-F238E27FC236}">
                    <a16:creationId xmlns:a16="http://schemas.microsoft.com/office/drawing/2014/main" id="{46E5B8BE-1B2C-A7D1-C884-379F76A57711}"/>
                  </a:ext>
                </a:extLst>
              </p:cNvPr>
              <p:cNvSpPr txBox="1">
                <a:spLocks noChangeArrowheads="1"/>
              </p:cNvSpPr>
              <p:nvPr/>
            </p:nvSpPr>
            <p:spPr bwMode="auto">
              <a:xfrm>
                <a:off x="771" y="7322"/>
                <a:ext cx="4544"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zh-CN" sz="1400" b="1" dirty="0">
                    <a:solidFill>
                      <a:srgbClr val="203864"/>
                    </a:solidFill>
                    <a:latin typeface="Poppins" panose="00000500000000000000" pitchFamily="2" charset="0"/>
                    <a:cs typeface="Poppins" panose="00000500000000000000" pitchFamily="2" charset="0"/>
                  </a:rPr>
                  <a:t>Source:</a:t>
                </a:r>
              </a:p>
            </p:txBody>
          </p:sp>
          <p:sp>
            <p:nvSpPr>
              <p:cNvPr id="34" name="Text Box 10">
                <a:extLst>
                  <a:ext uri="{FF2B5EF4-FFF2-40B4-BE49-F238E27FC236}">
                    <a16:creationId xmlns:a16="http://schemas.microsoft.com/office/drawing/2014/main" id="{30C9C325-2F28-4F06-9F8D-27041CC23D98}"/>
                  </a:ext>
                </a:extLst>
              </p:cNvPr>
              <p:cNvSpPr txBox="1">
                <a:spLocks noChangeArrowheads="1"/>
              </p:cNvSpPr>
              <p:nvPr/>
            </p:nvSpPr>
            <p:spPr bwMode="auto">
              <a:xfrm>
                <a:off x="771" y="7701"/>
                <a:ext cx="13732" cy="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120000"/>
                  </a:lnSpc>
                </a:pPr>
                <a:r>
                  <a:rPr lang="en-US" altLang="zh-CN" sz="1200" dirty="0">
                    <a:solidFill>
                      <a:srgbClr val="203864"/>
                    </a:solidFill>
                    <a:latin typeface="Poppins" panose="00000500000000000000" pitchFamily="2" charset="0"/>
                    <a:cs typeface="Poppins" panose="00000500000000000000" pitchFamily="2" charset="0"/>
                    <a:sym typeface="SimSun" panose="02010600030101010101" pitchFamily="2" charset="-122"/>
                    <a:hlinkClick r:id="rId2">
                      <a:extLst>
                        <a:ext uri="{A12FA001-AC4F-418D-AE19-62706E023703}">
                          <ahyp:hlinkClr xmlns:ahyp="http://schemas.microsoft.com/office/drawing/2018/hyperlinkcolor" val="tx"/>
                        </a:ext>
                      </a:extLst>
                    </a:hlinkClick>
                  </a:rPr>
                  <a:t>https://www.weblineindia.com/blog/chatgpt-for-business/</a:t>
                </a:r>
                <a:endParaRPr lang="en-US" altLang="zh-CN" sz="1200" dirty="0">
                  <a:solidFill>
                    <a:srgbClr val="203864"/>
                  </a:solidFill>
                  <a:latin typeface="Poppins" panose="00000500000000000000" pitchFamily="2" charset="0"/>
                  <a:cs typeface="Poppins" panose="00000500000000000000" pitchFamily="2" charset="0"/>
                  <a:sym typeface="SimSun" panose="02010600030101010101" pitchFamily="2" charset="-122"/>
                </a:endParaRPr>
              </a:p>
            </p:txBody>
          </p:sp>
        </p:grpSp>
        <p:pic>
          <p:nvPicPr>
            <p:cNvPr id="32" name="Picture 11" descr="Group 410">
              <a:extLst>
                <a:ext uri="{FF2B5EF4-FFF2-40B4-BE49-F238E27FC236}">
                  <a16:creationId xmlns:a16="http://schemas.microsoft.com/office/drawing/2014/main" id="{BE7F3C31-89A4-094C-96A4-D3C20F8A68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64" y="10002"/>
              <a:ext cx="4065" cy="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01229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DA79304-FDA8-FC1B-B7ED-D92050F22641}"/>
              </a:ext>
            </a:extLst>
          </p:cNvPr>
          <p:cNvSpPr txBox="1"/>
          <p:nvPr/>
        </p:nvSpPr>
        <p:spPr>
          <a:xfrm>
            <a:off x="1178628" y="519994"/>
            <a:ext cx="9834744" cy="584775"/>
          </a:xfrm>
          <a:prstGeom prst="rect">
            <a:avLst/>
          </a:prstGeom>
          <a:noFill/>
        </p:spPr>
        <p:txBody>
          <a:bodyPr wrap="none" rtlCol="0">
            <a:spAutoFit/>
          </a:bodyPr>
          <a:lstStyle/>
          <a:p>
            <a:r>
              <a:rPr lang="en-US" sz="3200" b="1" dirty="0">
                <a:solidFill>
                  <a:schemeClr val="accent1">
                    <a:lumMod val="50000"/>
                  </a:schemeClr>
                </a:solidFill>
                <a:latin typeface="Poppins" panose="00000500000000000000" pitchFamily="2" charset="0"/>
                <a:cs typeface="Poppins" panose="00000500000000000000" pitchFamily="2" charset="0"/>
              </a:rPr>
              <a:t>Reasons to Choose </a:t>
            </a:r>
            <a:r>
              <a:rPr lang="en-US" sz="3200" b="1" dirty="0">
                <a:solidFill>
                  <a:srgbClr val="2BB294"/>
                </a:solidFill>
                <a:latin typeface="Poppins" panose="00000500000000000000" pitchFamily="2" charset="0"/>
                <a:cs typeface="Poppins" panose="00000500000000000000" pitchFamily="2" charset="0"/>
              </a:rPr>
              <a:t>ChatGPT</a:t>
            </a:r>
            <a:r>
              <a:rPr lang="en-US" sz="3200" b="1" dirty="0">
                <a:solidFill>
                  <a:schemeClr val="accent1">
                    <a:lumMod val="50000"/>
                  </a:schemeClr>
                </a:solidFill>
                <a:latin typeface="Poppins" panose="00000500000000000000" pitchFamily="2" charset="0"/>
                <a:cs typeface="Poppins" panose="00000500000000000000" pitchFamily="2" charset="0"/>
              </a:rPr>
              <a:t> for Your Business</a:t>
            </a:r>
            <a:endParaRPr lang="en-IN" sz="3200" b="1" dirty="0">
              <a:solidFill>
                <a:srgbClr val="2BB294"/>
              </a:solidFill>
              <a:latin typeface="Poppins" panose="00000500000000000000" pitchFamily="2" charset="0"/>
              <a:cs typeface="Poppins" panose="00000500000000000000" pitchFamily="2" charset="0"/>
            </a:endParaRPr>
          </a:p>
        </p:txBody>
      </p:sp>
      <p:sp>
        <p:nvSpPr>
          <p:cNvPr id="3" name="TextBox 2">
            <a:extLst>
              <a:ext uri="{FF2B5EF4-FFF2-40B4-BE49-F238E27FC236}">
                <a16:creationId xmlns:a16="http://schemas.microsoft.com/office/drawing/2014/main" id="{502CF1AA-7FA0-4832-FB02-A3DA3B8B9D79}"/>
              </a:ext>
            </a:extLst>
          </p:cNvPr>
          <p:cNvSpPr txBox="1"/>
          <p:nvPr/>
        </p:nvSpPr>
        <p:spPr>
          <a:xfrm>
            <a:off x="1623111" y="1730065"/>
            <a:ext cx="4250628" cy="338554"/>
          </a:xfrm>
          <a:prstGeom prst="rect">
            <a:avLst/>
          </a:prstGeom>
          <a:noFill/>
        </p:spPr>
        <p:txBody>
          <a:bodyPr wrap="square" rtlCol="0">
            <a:spAutoFit/>
          </a:bodyPr>
          <a:lstStyle/>
          <a:p>
            <a:r>
              <a:rPr lang="en-US" sz="1600" b="1" dirty="0">
                <a:solidFill>
                  <a:schemeClr val="accent1">
                    <a:lumMod val="50000"/>
                  </a:schemeClr>
                </a:solidFill>
                <a:latin typeface="Poppins" panose="00000500000000000000" pitchFamily="2" charset="0"/>
                <a:cs typeface="Poppins" panose="00000500000000000000" pitchFamily="2" charset="0"/>
              </a:rPr>
              <a:t>Lead Generation and Marketing</a:t>
            </a:r>
            <a:endParaRPr lang="en-IN" sz="1600" b="1" dirty="0">
              <a:solidFill>
                <a:srgbClr val="2BB294"/>
              </a:solidFill>
              <a:latin typeface="Poppins" panose="00000500000000000000" pitchFamily="2" charset="0"/>
              <a:cs typeface="Poppins" panose="00000500000000000000" pitchFamily="2" charset="0"/>
            </a:endParaRPr>
          </a:p>
        </p:txBody>
      </p:sp>
      <p:sp>
        <p:nvSpPr>
          <p:cNvPr id="6" name="Rectangle 5">
            <a:extLst>
              <a:ext uri="{FF2B5EF4-FFF2-40B4-BE49-F238E27FC236}">
                <a16:creationId xmlns:a16="http://schemas.microsoft.com/office/drawing/2014/main" id="{C59547D8-7D9F-7CB4-6A72-7C3ADB8359CA}"/>
              </a:ext>
            </a:extLst>
          </p:cNvPr>
          <p:cNvSpPr/>
          <p:nvPr/>
        </p:nvSpPr>
        <p:spPr>
          <a:xfrm flipH="1">
            <a:off x="786020" y="1580381"/>
            <a:ext cx="730432" cy="668701"/>
          </a:xfrm>
          <a:prstGeom prst="rect">
            <a:avLst/>
          </a:prstGeom>
          <a:solidFill>
            <a:srgbClr val="ED65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IN" dirty="0">
                <a:latin typeface="Poppins" panose="00000500000000000000" pitchFamily="2" charset="0"/>
                <a:cs typeface="Poppins" panose="00000500000000000000" pitchFamily="2" charset="0"/>
              </a:rPr>
              <a:t>9</a:t>
            </a:r>
          </a:p>
        </p:txBody>
      </p:sp>
      <p:sp>
        <p:nvSpPr>
          <p:cNvPr id="7" name="Rectangle 6">
            <a:extLst>
              <a:ext uri="{FF2B5EF4-FFF2-40B4-BE49-F238E27FC236}">
                <a16:creationId xmlns:a16="http://schemas.microsoft.com/office/drawing/2014/main" id="{B9C3D48F-ACF8-1F71-7983-099B637361FC}"/>
              </a:ext>
            </a:extLst>
          </p:cNvPr>
          <p:cNvSpPr/>
          <p:nvPr/>
        </p:nvSpPr>
        <p:spPr>
          <a:xfrm flipH="1">
            <a:off x="892679" y="1686190"/>
            <a:ext cx="517114" cy="644578"/>
          </a:xfrm>
          <a:prstGeom prst="rect">
            <a:avLst/>
          </a:prstGeom>
          <a:noFill/>
          <a:ln w="25400">
            <a:solidFill>
              <a:srgbClr val="0925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Poppins" panose="00000500000000000000" pitchFamily="2" charset="0"/>
              <a:cs typeface="Poppins" panose="00000500000000000000" pitchFamily="2" charset="0"/>
            </a:endParaRPr>
          </a:p>
        </p:txBody>
      </p:sp>
      <p:sp>
        <p:nvSpPr>
          <p:cNvPr id="2" name="TextBox 1">
            <a:extLst>
              <a:ext uri="{FF2B5EF4-FFF2-40B4-BE49-F238E27FC236}">
                <a16:creationId xmlns:a16="http://schemas.microsoft.com/office/drawing/2014/main" id="{BBC376A9-BEE4-DB6F-6A43-18F3848A930F}"/>
              </a:ext>
            </a:extLst>
          </p:cNvPr>
          <p:cNvSpPr txBox="1"/>
          <p:nvPr/>
        </p:nvSpPr>
        <p:spPr>
          <a:xfrm>
            <a:off x="1623111" y="2330768"/>
            <a:ext cx="7044639" cy="795602"/>
          </a:xfrm>
          <a:prstGeom prst="rect">
            <a:avLst/>
          </a:prstGeom>
          <a:noFill/>
        </p:spPr>
        <p:txBody>
          <a:bodyPr wrap="square" rtlCol="0">
            <a:spAutoFit/>
          </a:bodyPr>
          <a:lstStyle>
            <a:defPPr>
              <a:defRPr lang="en-US"/>
            </a:defPPr>
            <a:lvl1pPr>
              <a:lnSpc>
                <a:spcPct val="130000"/>
              </a:lnSpc>
              <a:defRPr sz="1400">
                <a:solidFill>
                  <a:schemeClr val="accent1">
                    <a:lumMod val="50000"/>
                  </a:schemeClr>
                </a:solidFill>
                <a:latin typeface="Fira Sans" panose="020B0503050000020004" pitchFamily="34" charset="0"/>
              </a:defRPr>
            </a:lvl1pPr>
          </a:lstStyle>
          <a:p>
            <a:pPr algn="just"/>
            <a:r>
              <a:rPr lang="en-US" sz="1200" dirty="0">
                <a:latin typeface="Poppins" panose="00000500000000000000" pitchFamily="2" charset="0"/>
                <a:cs typeface="Poppins" panose="00000500000000000000" pitchFamily="2" charset="0"/>
              </a:rPr>
              <a:t>ChatGPT, as a machine learning model, can learn the style and tone of a company’s marketing materials and generate new content that is consistent with the company’s brand and voice.</a:t>
            </a:r>
          </a:p>
        </p:txBody>
      </p:sp>
      <p:grpSp>
        <p:nvGrpSpPr>
          <p:cNvPr id="25" name="Group 14">
            <a:extLst>
              <a:ext uri="{FF2B5EF4-FFF2-40B4-BE49-F238E27FC236}">
                <a16:creationId xmlns:a16="http://schemas.microsoft.com/office/drawing/2014/main" id="{B241C71C-3BC4-2CAD-E4BE-32E0ADDB8E74}"/>
              </a:ext>
            </a:extLst>
          </p:cNvPr>
          <p:cNvGrpSpPr>
            <a:grpSpLocks/>
          </p:cNvGrpSpPr>
          <p:nvPr/>
        </p:nvGrpSpPr>
        <p:grpSpPr bwMode="auto">
          <a:xfrm>
            <a:off x="0" y="6248161"/>
            <a:ext cx="12201525" cy="608248"/>
            <a:chOff x="20" y="9841"/>
            <a:chExt cx="19215" cy="959"/>
          </a:xfrm>
        </p:grpSpPr>
        <p:sp>
          <p:nvSpPr>
            <p:cNvPr id="26" name="Rectangles 8">
              <a:extLst>
                <a:ext uri="{FF2B5EF4-FFF2-40B4-BE49-F238E27FC236}">
                  <a16:creationId xmlns:a16="http://schemas.microsoft.com/office/drawing/2014/main" id="{2751224E-5920-335C-F909-51CC2E4BD1A6}"/>
                </a:ext>
              </a:extLst>
            </p:cNvPr>
            <p:cNvSpPr/>
            <p:nvPr/>
          </p:nvSpPr>
          <p:spPr>
            <a:xfrm>
              <a:off x="20" y="9841"/>
              <a:ext cx="19215" cy="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00" noProof="1"/>
            </a:p>
          </p:txBody>
        </p:sp>
        <p:grpSp>
          <p:nvGrpSpPr>
            <p:cNvPr id="27" name="Group 10">
              <a:extLst>
                <a:ext uri="{FF2B5EF4-FFF2-40B4-BE49-F238E27FC236}">
                  <a16:creationId xmlns:a16="http://schemas.microsoft.com/office/drawing/2014/main" id="{73AE191E-E6DD-F8BD-0111-1E0DD8DC910F}"/>
                </a:ext>
              </a:extLst>
            </p:cNvPr>
            <p:cNvGrpSpPr>
              <a:grpSpLocks/>
            </p:cNvGrpSpPr>
            <p:nvPr/>
          </p:nvGrpSpPr>
          <p:grpSpPr bwMode="auto">
            <a:xfrm>
              <a:off x="426" y="9922"/>
              <a:ext cx="13732" cy="855"/>
              <a:chOff x="771" y="7322"/>
              <a:chExt cx="13732" cy="855"/>
            </a:xfrm>
          </p:grpSpPr>
          <p:sp>
            <p:nvSpPr>
              <p:cNvPr id="29" name="Text Box 9">
                <a:extLst>
                  <a:ext uri="{FF2B5EF4-FFF2-40B4-BE49-F238E27FC236}">
                    <a16:creationId xmlns:a16="http://schemas.microsoft.com/office/drawing/2014/main" id="{30360FCB-5F63-4BE7-1F4D-7E336BF5F7FA}"/>
                  </a:ext>
                </a:extLst>
              </p:cNvPr>
              <p:cNvSpPr txBox="1">
                <a:spLocks noChangeArrowheads="1"/>
              </p:cNvSpPr>
              <p:nvPr/>
            </p:nvSpPr>
            <p:spPr bwMode="auto">
              <a:xfrm>
                <a:off x="771" y="7322"/>
                <a:ext cx="4544"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zh-CN" sz="1400" b="1" dirty="0">
                    <a:solidFill>
                      <a:srgbClr val="203864"/>
                    </a:solidFill>
                    <a:latin typeface="Poppins" panose="00000500000000000000" pitchFamily="2" charset="0"/>
                    <a:cs typeface="Poppins" panose="00000500000000000000" pitchFamily="2" charset="0"/>
                  </a:rPr>
                  <a:t>Source:</a:t>
                </a:r>
              </a:p>
            </p:txBody>
          </p:sp>
          <p:sp>
            <p:nvSpPr>
              <p:cNvPr id="30" name="Text Box 10">
                <a:extLst>
                  <a:ext uri="{FF2B5EF4-FFF2-40B4-BE49-F238E27FC236}">
                    <a16:creationId xmlns:a16="http://schemas.microsoft.com/office/drawing/2014/main" id="{5555C1F1-714F-0CB3-30B0-B1E11206731D}"/>
                  </a:ext>
                </a:extLst>
              </p:cNvPr>
              <p:cNvSpPr txBox="1">
                <a:spLocks noChangeArrowheads="1"/>
              </p:cNvSpPr>
              <p:nvPr/>
            </p:nvSpPr>
            <p:spPr bwMode="auto">
              <a:xfrm>
                <a:off x="771" y="7701"/>
                <a:ext cx="13732" cy="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120000"/>
                  </a:lnSpc>
                </a:pPr>
                <a:r>
                  <a:rPr lang="en-US" altLang="zh-CN" sz="1200" dirty="0">
                    <a:solidFill>
                      <a:srgbClr val="203864"/>
                    </a:solidFill>
                    <a:latin typeface="Poppins" panose="00000500000000000000" pitchFamily="2" charset="0"/>
                    <a:cs typeface="Poppins" panose="00000500000000000000" pitchFamily="2" charset="0"/>
                    <a:sym typeface="SimSun" panose="02010600030101010101" pitchFamily="2" charset="-122"/>
                    <a:hlinkClick r:id="rId2">
                      <a:extLst>
                        <a:ext uri="{A12FA001-AC4F-418D-AE19-62706E023703}">
                          <ahyp:hlinkClr xmlns:ahyp="http://schemas.microsoft.com/office/drawing/2018/hyperlinkcolor" val="tx"/>
                        </a:ext>
                      </a:extLst>
                    </a:hlinkClick>
                  </a:rPr>
                  <a:t>https://www.weblineindia.com/blog/chatgpt-for-business/</a:t>
                </a:r>
                <a:endParaRPr lang="en-US" altLang="zh-CN" sz="1200" dirty="0">
                  <a:solidFill>
                    <a:srgbClr val="203864"/>
                  </a:solidFill>
                  <a:latin typeface="Poppins" panose="00000500000000000000" pitchFamily="2" charset="0"/>
                  <a:cs typeface="Poppins" panose="00000500000000000000" pitchFamily="2" charset="0"/>
                  <a:sym typeface="SimSun" panose="02010600030101010101" pitchFamily="2" charset="-122"/>
                </a:endParaRPr>
              </a:p>
            </p:txBody>
          </p:sp>
        </p:grpSp>
        <p:pic>
          <p:nvPicPr>
            <p:cNvPr id="28" name="Picture 11" descr="Group 410">
              <a:extLst>
                <a:ext uri="{FF2B5EF4-FFF2-40B4-BE49-F238E27FC236}">
                  <a16:creationId xmlns:a16="http://schemas.microsoft.com/office/drawing/2014/main" id="{3FE96B8D-DE80-7CC8-7871-B3E278C00B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64" y="10002"/>
              <a:ext cx="4065" cy="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955226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DA79304-FDA8-FC1B-B7ED-D92050F22641}"/>
              </a:ext>
            </a:extLst>
          </p:cNvPr>
          <p:cNvSpPr txBox="1"/>
          <p:nvPr/>
        </p:nvSpPr>
        <p:spPr>
          <a:xfrm>
            <a:off x="1246756" y="519994"/>
            <a:ext cx="9698489" cy="584775"/>
          </a:xfrm>
          <a:prstGeom prst="rect">
            <a:avLst/>
          </a:prstGeom>
          <a:noFill/>
        </p:spPr>
        <p:txBody>
          <a:bodyPr wrap="none" rtlCol="0">
            <a:spAutoFit/>
          </a:bodyPr>
          <a:lstStyle/>
          <a:p>
            <a:r>
              <a:rPr lang="en-US" sz="3200" b="1" dirty="0">
                <a:solidFill>
                  <a:schemeClr val="accent1">
                    <a:lumMod val="50000"/>
                  </a:schemeClr>
                </a:solidFill>
                <a:latin typeface="Poppins" panose="00000500000000000000" pitchFamily="2" charset="0"/>
                <a:cs typeface="Poppins" panose="00000500000000000000" pitchFamily="2" charset="0"/>
              </a:rPr>
              <a:t>How to Use </a:t>
            </a:r>
            <a:r>
              <a:rPr lang="en-US" sz="3200" b="1" dirty="0">
                <a:solidFill>
                  <a:srgbClr val="2BB294"/>
                </a:solidFill>
                <a:latin typeface="Poppins" panose="00000500000000000000" pitchFamily="2" charset="0"/>
                <a:cs typeface="Poppins" panose="00000500000000000000" pitchFamily="2" charset="0"/>
              </a:rPr>
              <a:t>ChatGPT</a:t>
            </a:r>
            <a:r>
              <a:rPr lang="en-US" sz="3200" b="1" dirty="0">
                <a:solidFill>
                  <a:schemeClr val="accent1">
                    <a:lumMod val="50000"/>
                  </a:schemeClr>
                </a:solidFill>
                <a:latin typeface="Poppins" panose="00000500000000000000" pitchFamily="2" charset="0"/>
                <a:cs typeface="Poppins" panose="00000500000000000000" pitchFamily="2" charset="0"/>
              </a:rPr>
              <a:t> in Business and Beyond?</a:t>
            </a:r>
            <a:endParaRPr lang="en-IN" sz="3200" b="1" dirty="0">
              <a:solidFill>
                <a:srgbClr val="2BB294"/>
              </a:solidFill>
              <a:latin typeface="Poppins" panose="00000500000000000000" pitchFamily="2" charset="0"/>
              <a:cs typeface="Poppins" panose="00000500000000000000" pitchFamily="2" charset="0"/>
            </a:endParaRPr>
          </a:p>
        </p:txBody>
      </p:sp>
      <p:sp>
        <p:nvSpPr>
          <p:cNvPr id="3" name="TextBox 2">
            <a:extLst>
              <a:ext uri="{FF2B5EF4-FFF2-40B4-BE49-F238E27FC236}">
                <a16:creationId xmlns:a16="http://schemas.microsoft.com/office/drawing/2014/main" id="{502CF1AA-7FA0-4832-FB02-A3DA3B8B9D79}"/>
              </a:ext>
            </a:extLst>
          </p:cNvPr>
          <p:cNvSpPr txBox="1"/>
          <p:nvPr/>
        </p:nvSpPr>
        <p:spPr>
          <a:xfrm>
            <a:off x="1623111" y="1730065"/>
            <a:ext cx="4250628" cy="338554"/>
          </a:xfrm>
          <a:prstGeom prst="rect">
            <a:avLst/>
          </a:prstGeom>
          <a:noFill/>
        </p:spPr>
        <p:txBody>
          <a:bodyPr wrap="square" rtlCol="0">
            <a:spAutoFit/>
          </a:bodyPr>
          <a:lstStyle/>
          <a:p>
            <a:r>
              <a:rPr lang="en-US" sz="1600" b="1" dirty="0">
                <a:solidFill>
                  <a:schemeClr val="accent1">
                    <a:lumMod val="50000"/>
                  </a:schemeClr>
                </a:solidFill>
                <a:latin typeface="Poppins" panose="00000500000000000000" pitchFamily="2" charset="0"/>
                <a:cs typeface="Poppins" panose="00000500000000000000" pitchFamily="2" charset="0"/>
              </a:rPr>
              <a:t>For personal use</a:t>
            </a:r>
            <a:endParaRPr lang="en-IN" sz="1600" b="1" dirty="0">
              <a:solidFill>
                <a:srgbClr val="2BB294"/>
              </a:solidFill>
              <a:latin typeface="Poppins" panose="00000500000000000000" pitchFamily="2" charset="0"/>
              <a:cs typeface="Poppins" panose="00000500000000000000" pitchFamily="2" charset="0"/>
            </a:endParaRPr>
          </a:p>
        </p:txBody>
      </p:sp>
      <p:sp>
        <p:nvSpPr>
          <p:cNvPr id="6" name="Rectangle 5">
            <a:extLst>
              <a:ext uri="{FF2B5EF4-FFF2-40B4-BE49-F238E27FC236}">
                <a16:creationId xmlns:a16="http://schemas.microsoft.com/office/drawing/2014/main" id="{C59547D8-7D9F-7CB4-6A72-7C3ADB8359CA}"/>
              </a:ext>
            </a:extLst>
          </p:cNvPr>
          <p:cNvSpPr/>
          <p:nvPr/>
        </p:nvSpPr>
        <p:spPr>
          <a:xfrm flipH="1">
            <a:off x="786020" y="1580381"/>
            <a:ext cx="730432" cy="66870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IN" dirty="0">
                <a:latin typeface="Poppins" panose="00000500000000000000" pitchFamily="2" charset="0"/>
                <a:cs typeface="Poppins" panose="00000500000000000000" pitchFamily="2" charset="0"/>
              </a:rPr>
              <a:t>1</a:t>
            </a:r>
          </a:p>
        </p:txBody>
      </p:sp>
      <p:sp>
        <p:nvSpPr>
          <p:cNvPr id="7" name="Rectangle 6">
            <a:extLst>
              <a:ext uri="{FF2B5EF4-FFF2-40B4-BE49-F238E27FC236}">
                <a16:creationId xmlns:a16="http://schemas.microsoft.com/office/drawing/2014/main" id="{B9C3D48F-ACF8-1F71-7983-099B637361FC}"/>
              </a:ext>
            </a:extLst>
          </p:cNvPr>
          <p:cNvSpPr/>
          <p:nvPr/>
        </p:nvSpPr>
        <p:spPr>
          <a:xfrm flipH="1">
            <a:off x="892679" y="1686190"/>
            <a:ext cx="517114" cy="644578"/>
          </a:xfrm>
          <a:prstGeom prst="rect">
            <a:avLst/>
          </a:prstGeom>
          <a:noFill/>
          <a:ln w="25400">
            <a:solidFill>
              <a:srgbClr val="0925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Poppins" panose="00000500000000000000" pitchFamily="2" charset="0"/>
              <a:cs typeface="Poppins" panose="00000500000000000000" pitchFamily="2" charset="0"/>
            </a:endParaRPr>
          </a:p>
        </p:txBody>
      </p:sp>
      <p:sp>
        <p:nvSpPr>
          <p:cNvPr id="20" name="TextBox 19">
            <a:extLst>
              <a:ext uri="{FF2B5EF4-FFF2-40B4-BE49-F238E27FC236}">
                <a16:creationId xmlns:a16="http://schemas.microsoft.com/office/drawing/2014/main" id="{B00430B7-3ABA-A922-01C1-227F447187FA}"/>
              </a:ext>
            </a:extLst>
          </p:cNvPr>
          <p:cNvSpPr txBox="1"/>
          <p:nvPr/>
        </p:nvSpPr>
        <p:spPr>
          <a:xfrm>
            <a:off x="7048694" y="1730065"/>
            <a:ext cx="3600256" cy="338554"/>
          </a:xfrm>
          <a:prstGeom prst="rect">
            <a:avLst/>
          </a:prstGeom>
          <a:noFill/>
        </p:spPr>
        <p:txBody>
          <a:bodyPr wrap="square" rtlCol="0">
            <a:spAutoFit/>
          </a:bodyPr>
          <a:lstStyle/>
          <a:p>
            <a:r>
              <a:rPr lang="en-US" sz="1600" b="1" dirty="0">
                <a:solidFill>
                  <a:schemeClr val="accent1">
                    <a:lumMod val="50000"/>
                  </a:schemeClr>
                </a:solidFill>
                <a:latin typeface="Poppins" panose="00000500000000000000" pitchFamily="2" charset="0"/>
                <a:cs typeface="Poppins" panose="00000500000000000000" pitchFamily="2" charset="0"/>
              </a:rPr>
              <a:t>For web developers</a:t>
            </a:r>
            <a:endParaRPr lang="en-IN" sz="1600" b="1" dirty="0">
              <a:solidFill>
                <a:srgbClr val="2BB294"/>
              </a:solidFill>
              <a:latin typeface="Poppins" panose="00000500000000000000" pitchFamily="2" charset="0"/>
              <a:cs typeface="Poppins" panose="00000500000000000000" pitchFamily="2" charset="0"/>
            </a:endParaRPr>
          </a:p>
        </p:txBody>
      </p:sp>
      <p:sp>
        <p:nvSpPr>
          <p:cNvPr id="21" name="Rectangle 20">
            <a:extLst>
              <a:ext uri="{FF2B5EF4-FFF2-40B4-BE49-F238E27FC236}">
                <a16:creationId xmlns:a16="http://schemas.microsoft.com/office/drawing/2014/main" id="{D1C5B858-1E98-C001-9CB8-544EDF9D3C2B}"/>
              </a:ext>
            </a:extLst>
          </p:cNvPr>
          <p:cNvSpPr/>
          <p:nvPr/>
        </p:nvSpPr>
        <p:spPr>
          <a:xfrm flipH="1">
            <a:off x="6211603" y="1580381"/>
            <a:ext cx="730432" cy="6687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IN" dirty="0">
                <a:latin typeface="Poppins" panose="00000500000000000000" pitchFamily="2" charset="0"/>
                <a:cs typeface="Poppins" panose="00000500000000000000" pitchFamily="2" charset="0"/>
              </a:rPr>
              <a:t>2</a:t>
            </a:r>
          </a:p>
        </p:txBody>
      </p:sp>
      <p:sp>
        <p:nvSpPr>
          <p:cNvPr id="22" name="Rectangle 21">
            <a:extLst>
              <a:ext uri="{FF2B5EF4-FFF2-40B4-BE49-F238E27FC236}">
                <a16:creationId xmlns:a16="http://schemas.microsoft.com/office/drawing/2014/main" id="{9806CC03-4491-4435-3FD6-9231EF087F3F}"/>
              </a:ext>
            </a:extLst>
          </p:cNvPr>
          <p:cNvSpPr/>
          <p:nvPr/>
        </p:nvSpPr>
        <p:spPr>
          <a:xfrm flipH="1">
            <a:off x="6318262" y="1686190"/>
            <a:ext cx="517114" cy="644578"/>
          </a:xfrm>
          <a:prstGeom prst="rect">
            <a:avLst/>
          </a:prstGeom>
          <a:noFill/>
          <a:ln w="25400">
            <a:solidFill>
              <a:srgbClr val="0925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Poppins" panose="00000500000000000000" pitchFamily="2" charset="0"/>
              <a:cs typeface="Poppins" panose="00000500000000000000" pitchFamily="2" charset="0"/>
            </a:endParaRPr>
          </a:p>
        </p:txBody>
      </p:sp>
      <p:sp>
        <p:nvSpPr>
          <p:cNvPr id="24" name="TextBox 23">
            <a:extLst>
              <a:ext uri="{FF2B5EF4-FFF2-40B4-BE49-F238E27FC236}">
                <a16:creationId xmlns:a16="http://schemas.microsoft.com/office/drawing/2014/main" id="{F6DF06F1-4159-5A37-6A46-EF58C093A872}"/>
              </a:ext>
            </a:extLst>
          </p:cNvPr>
          <p:cNvSpPr txBox="1"/>
          <p:nvPr/>
        </p:nvSpPr>
        <p:spPr>
          <a:xfrm>
            <a:off x="7048694" y="2139424"/>
            <a:ext cx="4481833" cy="1275734"/>
          </a:xfrm>
          <a:prstGeom prst="rect">
            <a:avLst/>
          </a:prstGeom>
          <a:noFill/>
        </p:spPr>
        <p:txBody>
          <a:bodyPr wrap="square" rtlCol="0">
            <a:spAutoFit/>
          </a:bodyPr>
          <a:lstStyle>
            <a:defPPr>
              <a:defRPr lang="en-US"/>
            </a:defPPr>
            <a:lvl1pPr>
              <a:lnSpc>
                <a:spcPct val="130000"/>
              </a:lnSpc>
              <a:defRPr sz="1400">
                <a:solidFill>
                  <a:schemeClr val="accent1">
                    <a:lumMod val="50000"/>
                  </a:schemeClr>
                </a:solidFill>
                <a:latin typeface="Fira Sans" panose="020B0503050000020004" pitchFamily="34" charset="0"/>
              </a:defRPr>
            </a:lvl1pPr>
          </a:lstStyle>
          <a:p>
            <a:pPr algn="just"/>
            <a:r>
              <a:rPr lang="en-US" sz="1200" dirty="0">
                <a:latin typeface="Poppins" panose="00000500000000000000" pitchFamily="2" charset="0"/>
                <a:cs typeface="Poppins" panose="00000500000000000000" pitchFamily="2" charset="0"/>
              </a:rPr>
              <a:t>Although it is not a prerequisite, marketers should learn to code. Coding skills help marketers do their work better and more effectively. When writing little pieces of code or debugging a chunk of code to remove errors, ChatGPT can be extremely useful.</a:t>
            </a:r>
          </a:p>
        </p:txBody>
      </p:sp>
      <p:sp>
        <p:nvSpPr>
          <p:cNvPr id="2" name="TextBox 1">
            <a:extLst>
              <a:ext uri="{FF2B5EF4-FFF2-40B4-BE49-F238E27FC236}">
                <a16:creationId xmlns:a16="http://schemas.microsoft.com/office/drawing/2014/main" id="{BBC376A9-BEE4-DB6F-6A43-18F3848A930F}"/>
              </a:ext>
            </a:extLst>
          </p:cNvPr>
          <p:cNvSpPr txBox="1"/>
          <p:nvPr/>
        </p:nvSpPr>
        <p:spPr>
          <a:xfrm>
            <a:off x="1623112" y="2139424"/>
            <a:ext cx="4375174" cy="1275734"/>
          </a:xfrm>
          <a:prstGeom prst="rect">
            <a:avLst/>
          </a:prstGeom>
          <a:noFill/>
        </p:spPr>
        <p:txBody>
          <a:bodyPr wrap="square" rtlCol="0">
            <a:spAutoFit/>
          </a:bodyPr>
          <a:lstStyle>
            <a:defPPr>
              <a:defRPr lang="en-US"/>
            </a:defPPr>
            <a:lvl1pPr>
              <a:lnSpc>
                <a:spcPct val="130000"/>
              </a:lnSpc>
              <a:defRPr sz="1400">
                <a:solidFill>
                  <a:schemeClr val="accent1">
                    <a:lumMod val="50000"/>
                  </a:schemeClr>
                </a:solidFill>
                <a:latin typeface="Fira Sans" panose="020B0503050000020004" pitchFamily="34" charset="0"/>
              </a:defRPr>
            </a:lvl1pPr>
          </a:lstStyle>
          <a:p>
            <a:pPr algn="just"/>
            <a:r>
              <a:rPr lang="en-US" sz="1200" dirty="0">
                <a:latin typeface="Poppins" panose="00000500000000000000" pitchFamily="2" charset="0"/>
                <a:cs typeface="Poppins" panose="00000500000000000000" pitchFamily="2" charset="0"/>
              </a:rPr>
              <a:t>Because of its simplistic UI, using ChatGPT in business is fairly simple. ChatGPT functions similarly to a standard chatting app in that you type text and press enter. The main difference is that ChatGPT answers the inquiry rather than sending a message.</a:t>
            </a:r>
          </a:p>
        </p:txBody>
      </p:sp>
      <p:sp>
        <p:nvSpPr>
          <p:cNvPr id="5" name="TextBox 4">
            <a:extLst>
              <a:ext uri="{FF2B5EF4-FFF2-40B4-BE49-F238E27FC236}">
                <a16:creationId xmlns:a16="http://schemas.microsoft.com/office/drawing/2014/main" id="{04BBC509-B0BD-094F-BCCE-B31B2B650810}"/>
              </a:ext>
            </a:extLst>
          </p:cNvPr>
          <p:cNvSpPr txBox="1"/>
          <p:nvPr/>
        </p:nvSpPr>
        <p:spPr>
          <a:xfrm>
            <a:off x="1623111" y="3927867"/>
            <a:ext cx="4250628" cy="338554"/>
          </a:xfrm>
          <a:prstGeom prst="rect">
            <a:avLst/>
          </a:prstGeom>
          <a:noFill/>
        </p:spPr>
        <p:txBody>
          <a:bodyPr wrap="square" rtlCol="0">
            <a:spAutoFit/>
          </a:bodyPr>
          <a:lstStyle/>
          <a:p>
            <a:r>
              <a:rPr lang="en-US" sz="1600" b="1" dirty="0">
                <a:solidFill>
                  <a:schemeClr val="accent1">
                    <a:lumMod val="50000"/>
                  </a:schemeClr>
                </a:solidFill>
                <a:latin typeface="Poppins" panose="00000500000000000000" pitchFamily="2" charset="0"/>
                <a:cs typeface="Poppins" panose="00000500000000000000" pitchFamily="2" charset="0"/>
              </a:rPr>
              <a:t>Content marketing with ChatGPT</a:t>
            </a:r>
            <a:endParaRPr lang="en-IN" sz="1600" b="1" dirty="0">
              <a:solidFill>
                <a:srgbClr val="2BB294"/>
              </a:solidFill>
              <a:latin typeface="Poppins" panose="00000500000000000000" pitchFamily="2" charset="0"/>
              <a:cs typeface="Poppins" panose="00000500000000000000" pitchFamily="2" charset="0"/>
            </a:endParaRPr>
          </a:p>
        </p:txBody>
      </p:sp>
      <p:sp>
        <p:nvSpPr>
          <p:cNvPr id="16" name="Rectangle 15">
            <a:extLst>
              <a:ext uri="{FF2B5EF4-FFF2-40B4-BE49-F238E27FC236}">
                <a16:creationId xmlns:a16="http://schemas.microsoft.com/office/drawing/2014/main" id="{41924F9A-5654-990A-7D87-91E7C02D4390}"/>
              </a:ext>
            </a:extLst>
          </p:cNvPr>
          <p:cNvSpPr/>
          <p:nvPr/>
        </p:nvSpPr>
        <p:spPr>
          <a:xfrm flipH="1">
            <a:off x="786020" y="3778183"/>
            <a:ext cx="730432" cy="66870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IN" dirty="0">
                <a:latin typeface="Poppins" panose="00000500000000000000" pitchFamily="2" charset="0"/>
                <a:cs typeface="Poppins" panose="00000500000000000000" pitchFamily="2" charset="0"/>
              </a:rPr>
              <a:t>3</a:t>
            </a:r>
          </a:p>
        </p:txBody>
      </p:sp>
      <p:sp>
        <p:nvSpPr>
          <p:cNvPr id="17" name="Rectangle 16">
            <a:extLst>
              <a:ext uri="{FF2B5EF4-FFF2-40B4-BE49-F238E27FC236}">
                <a16:creationId xmlns:a16="http://schemas.microsoft.com/office/drawing/2014/main" id="{C63C6650-BAF5-BCB3-8D49-D0940BB8A5A1}"/>
              </a:ext>
            </a:extLst>
          </p:cNvPr>
          <p:cNvSpPr/>
          <p:nvPr/>
        </p:nvSpPr>
        <p:spPr>
          <a:xfrm flipH="1">
            <a:off x="892679" y="3883992"/>
            <a:ext cx="517114" cy="644578"/>
          </a:xfrm>
          <a:prstGeom prst="rect">
            <a:avLst/>
          </a:prstGeom>
          <a:noFill/>
          <a:ln w="25400">
            <a:solidFill>
              <a:srgbClr val="0925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Poppins" panose="00000500000000000000" pitchFamily="2" charset="0"/>
              <a:cs typeface="Poppins" panose="00000500000000000000" pitchFamily="2" charset="0"/>
            </a:endParaRPr>
          </a:p>
        </p:txBody>
      </p:sp>
      <p:sp>
        <p:nvSpPr>
          <p:cNvPr id="18" name="TextBox 17">
            <a:extLst>
              <a:ext uri="{FF2B5EF4-FFF2-40B4-BE49-F238E27FC236}">
                <a16:creationId xmlns:a16="http://schemas.microsoft.com/office/drawing/2014/main" id="{1416044B-4D61-3254-6F5A-030B229C56DE}"/>
              </a:ext>
            </a:extLst>
          </p:cNvPr>
          <p:cNvSpPr txBox="1"/>
          <p:nvPr/>
        </p:nvSpPr>
        <p:spPr>
          <a:xfrm>
            <a:off x="1623112" y="4337226"/>
            <a:ext cx="4375174" cy="1515800"/>
          </a:xfrm>
          <a:prstGeom prst="rect">
            <a:avLst/>
          </a:prstGeom>
          <a:noFill/>
        </p:spPr>
        <p:txBody>
          <a:bodyPr wrap="square" rtlCol="0">
            <a:spAutoFit/>
          </a:bodyPr>
          <a:lstStyle>
            <a:defPPr>
              <a:defRPr lang="en-US"/>
            </a:defPPr>
            <a:lvl1pPr>
              <a:lnSpc>
                <a:spcPct val="130000"/>
              </a:lnSpc>
              <a:defRPr sz="1400">
                <a:solidFill>
                  <a:schemeClr val="accent1">
                    <a:lumMod val="50000"/>
                  </a:schemeClr>
                </a:solidFill>
                <a:latin typeface="Fira Sans" panose="020B0503050000020004" pitchFamily="34" charset="0"/>
              </a:defRPr>
            </a:lvl1pPr>
          </a:lstStyle>
          <a:p>
            <a:pPr algn="just"/>
            <a:r>
              <a:rPr lang="en-US" sz="1200" dirty="0">
                <a:latin typeface="Poppins" panose="00000500000000000000" pitchFamily="2" charset="0"/>
                <a:cs typeface="Poppins" panose="00000500000000000000" pitchFamily="2" charset="0"/>
              </a:rPr>
              <a:t>Currently, many content marketers are using ChatGPT for content marketing. The model’s capacity to generate attractive content marketing text in the form of articles, email campaigns, and even newsletters has propelled it to the forefront of the content marketing business.</a:t>
            </a:r>
          </a:p>
        </p:txBody>
      </p:sp>
      <p:grpSp>
        <p:nvGrpSpPr>
          <p:cNvPr id="29" name="Group 14">
            <a:extLst>
              <a:ext uri="{FF2B5EF4-FFF2-40B4-BE49-F238E27FC236}">
                <a16:creationId xmlns:a16="http://schemas.microsoft.com/office/drawing/2014/main" id="{81575381-73C5-A2F9-95E3-04E4A73FCEE7}"/>
              </a:ext>
            </a:extLst>
          </p:cNvPr>
          <p:cNvGrpSpPr>
            <a:grpSpLocks/>
          </p:cNvGrpSpPr>
          <p:nvPr/>
        </p:nvGrpSpPr>
        <p:grpSpPr bwMode="auto">
          <a:xfrm>
            <a:off x="0" y="6248161"/>
            <a:ext cx="12201525" cy="608248"/>
            <a:chOff x="20" y="9841"/>
            <a:chExt cx="19215" cy="959"/>
          </a:xfrm>
        </p:grpSpPr>
        <p:sp>
          <p:nvSpPr>
            <p:cNvPr id="30" name="Rectangles 8">
              <a:extLst>
                <a:ext uri="{FF2B5EF4-FFF2-40B4-BE49-F238E27FC236}">
                  <a16:creationId xmlns:a16="http://schemas.microsoft.com/office/drawing/2014/main" id="{35E861C9-45CA-E9E8-1DD1-E2E803840AC5}"/>
                </a:ext>
              </a:extLst>
            </p:cNvPr>
            <p:cNvSpPr/>
            <p:nvPr/>
          </p:nvSpPr>
          <p:spPr>
            <a:xfrm>
              <a:off x="20" y="9841"/>
              <a:ext cx="19215" cy="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00" noProof="1"/>
            </a:p>
          </p:txBody>
        </p:sp>
        <p:grpSp>
          <p:nvGrpSpPr>
            <p:cNvPr id="31" name="Group 10">
              <a:extLst>
                <a:ext uri="{FF2B5EF4-FFF2-40B4-BE49-F238E27FC236}">
                  <a16:creationId xmlns:a16="http://schemas.microsoft.com/office/drawing/2014/main" id="{C451382A-7D66-B2B8-3FD2-0DB5937DF74B}"/>
                </a:ext>
              </a:extLst>
            </p:cNvPr>
            <p:cNvGrpSpPr>
              <a:grpSpLocks/>
            </p:cNvGrpSpPr>
            <p:nvPr/>
          </p:nvGrpSpPr>
          <p:grpSpPr bwMode="auto">
            <a:xfrm>
              <a:off x="426" y="9922"/>
              <a:ext cx="13732" cy="855"/>
              <a:chOff x="771" y="7322"/>
              <a:chExt cx="13732" cy="855"/>
            </a:xfrm>
          </p:grpSpPr>
          <p:sp>
            <p:nvSpPr>
              <p:cNvPr id="33" name="Text Box 9">
                <a:extLst>
                  <a:ext uri="{FF2B5EF4-FFF2-40B4-BE49-F238E27FC236}">
                    <a16:creationId xmlns:a16="http://schemas.microsoft.com/office/drawing/2014/main" id="{15A73308-9C1F-F43B-B89F-61F2905CCBEA}"/>
                  </a:ext>
                </a:extLst>
              </p:cNvPr>
              <p:cNvSpPr txBox="1">
                <a:spLocks noChangeArrowheads="1"/>
              </p:cNvSpPr>
              <p:nvPr/>
            </p:nvSpPr>
            <p:spPr bwMode="auto">
              <a:xfrm>
                <a:off x="771" y="7322"/>
                <a:ext cx="4544"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zh-CN" sz="1400" b="1" dirty="0">
                    <a:solidFill>
                      <a:srgbClr val="203864"/>
                    </a:solidFill>
                    <a:latin typeface="Poppins" panose="00000500000000000000" pitchFamily="2" charset="0"/>
                    <a:cs typeface="Poppins" panose="00000500000000000000" pitchFamily="2" charset="0"/>
                  </a:rPr>
                  <a:t>Source:</a:t>
                </a:r>
              </a:p>
            </p:txBody>
          </p:sp>
          <p:sp>
            <p:nvSpPr>
              <p:cNvPr id="34" name="Text Box 10">
                <a:extLst>
                  <a:ext uri="{FF2B5EF4-FFF2-40B4-BE49-F238E27FC236}">
                    <a16:creationId xmlns:a16="http://schemas.microsoft.com/office/drawing/2014/main" id="{7914EE5D-D786-B0DB-4423-49B00D0F6358}"/>
                  </a:ext>
                </a:extLst>
              </p:cNvPr>
              <p:cNvSpPr txBox="1">
                <a:spLocks noChangeArrowheads="1"/>
              </p:cNvSpPr>
              <p:nvPr/>
            </p:nvSpPr>
            <p:spPr bwMode="auto">
              <a:xfrm>
                <a:off x="771" y="7701"/>
                <a:ext cx="13732" cy="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120000"/>
                  </a:lnSpc>
                </a:pPr>
                <a:r>
                  <a:rPr lang="en-US" altLang="zh-CN" sz="1200" dirty="0">
                    <a:solidFill>
                      <a:srgbClr val="203864"/>
                    </a:solidFill>
                    <a:latin typeface="Poppins" panose="00000500000000000000" pitchFamily="2" charset="0"/>
                    <a:cs typeface="Poppins" panose="00000500000000000000" pitchFamily="2" charset="0"/>
                    <a:sym typeface="SimSun" panose="02010600030101010101" pitchFamily="2" charset="-122"/>
                    <a:hlinkClick r:id="rId2">
                      <a:extLst>
                        <a:ext uri="{A12FA001-AC4F-418D-AE19-62706E023703}">
                          <ahyp:hlinkClr xmlns:ahyp="http://schemas.microsoft.com/office/drawing/2018/hyperlinkcolor" val="tx"/>
                        </a:ext>
                      </a:extLst>
                    </a:hlinkClick>
                  </a:rPr>
                  <a:t>https://www.weblineindia.com/blog/chatgpt-for-business/</a:t>
                </a:r>
                <a:endParaRPr lang="en-US" altLang="zh-CN" sz="1200" dirty="0">
                  <a:solidFill>
                    <a:srgbClr val="203864"/>
                  </a:solidFill>
                  <a:latin typeface="Poppins" panose="00000500000000000000" pitchFamily="2" charset="0"/>
                  <a:cs typeface="Poppins" panose="00000500000000000000" pitchFamily="2" charset="0"/>
                  <a:sym typeface="SimSun" panose="02010600030101010101" pitchFamily="2" charset="-122"/>
                </a:endParaRPr>
              </a:p>
            </p:txBody>
          </p:sp>
        </p:grpSp>
        <p:pic>
          <p:nvPicPr>
            <p:cNvPr id="32" name="Picture 11" descr="Group 410">
              <a:extLst>
                <a:ext uri="{FF2B5EF4-FFF2-40B4-BE49-F238E27FC236}">
                  <a16:creationId xmlns:a16="http://schemas.microsoft.com/office/drawing/2014/main" id="{CD056AE7-3EB3-3602-1A6C-51D689A6EE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64" y="10002"/>
              <a:ext cx="4065" cy="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958788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DA79304-FDA8-FC1B-B7ED-D92050F22641}"/>
              </a:ext>
            </a:extLst>
          </p:cNvPr>
          <p:cNvSpPr txBox="1"/>
          <p:nvPr/>
        </p:nvSpPr>
        <p:spPr>
          <a:xfrm>
            <a:off x="889286" y="519994"/>
            <a:ext cx="10413428" cy="584775"/>
          </a:xfrm>
          <a:prstGeom prst="rect">
            <a:avLst/>
          </a:prstGeom>
          <a:noFill/>
        </p:spPr>
        <p:txBody>
          <a:bodyPr wrap="none" rtlCol="0">
            <a:spAutoFit/>
          </a:bodyPr>
          <a:lstStyle/>
          <a:p>
            <a:r>
              <a:rPr lang="en-US" sz="3200" b="1" dirty="0">
                <a:solidFill>
                  <a:schemeClr val="accent1">
                    <a:lumMod val="50000"/>
                  </a:schemeClr>
                </a:solidFill>
                <a:latin typeface="Poppins" panose="00000500000000000000" pitchFamily="2" charset="0"/>
                <a:cs typeface="Poppins" panose="00000500000000000000" pitchFamily="2" charset="0"/>
              </a:rPr>
              <a:t>What Does </a:t>
            </a:r>
            <a:r>
              <a:rPr lang="en-US" sz="3200" b="1" dirty="0">
                <a:solidFill>
                  <a:srgbClr val="2BB294"/>
                </a:solidFill>
                <a:latin typeface="Poppins" panose="00000500000000000000" pitchFamily="2" charset="0"/>
                <a:cs typeface="Poppins" panose="00000500000000000000" pitchFamily="2" charset="0"/>
              </a:rPr>
              <a:t>ChatGPT</a:t>
            </a:r>
            <a:r>
              <a:rPr lang="en-US" sz="3200" b="1" dirty="0">
                <a:solidFill>
                  <a:schemeClr val="accent1">
                    <a:lumMod val="50000"/>
                  </a:schemeClr>
                </a:solidFill>
                <a:latin typeface="Poppins" panose="00000500000000000000" pitchFamily="2" charset="0"/>
                <a:cs typeface="Poppins" panose="00000500000000000000" pitchFamily="2" charset="0"/>
              </a:rPr>
              <a:t> Really Mean for Businesses?</a:t>
            </a:r>
            <a:endParaRPr lang="en-IN" sz="3200" b="1" dirty="0">
              <a:solidFill>
                <a:srgbClr val="2BB294"/>
              </a:solidFill>
              <a:latin typeface="Poppins" panose="00000500000000000000" pitchFamily="2" charset="0"/>
              <a:cs typeface="Poppins" panose="00000500000000000000" pitchFamily="2" charset="0"/>
            </a:endParaRPr>
          </a:p>
        </p:txBody>
      </p:sp>
      <p:sp>
        <p:nvSpPr>
          <p:cNvPr id="3" name="TextBox 2">
            <a:extLst>
              <a:ext uri="{FF2B5EF4-FFF2-40B4-BE49-F238E27FC236}">
                <a16:creationId xmlns:a16="http://schemas.microsoft.com/office/drawing/2014/main" id="{502CF1AA-7FA0-4832-FB02-A3DA3B8B9D79}"/>
              </a:ext>
            </a:extLst>
          </p:cNvPr>
          <p:cNvSpPr txBox="1"/>
          <p:nvPr/>
        </p:nvSpPr>
        <p:spPr>
          <a:xfrm>
            <a:off x="1623111" y="1580381"/>
            <a:ext cx="4250628" cy="338554"/>
          </a:xfrm>
          <a:prstGeom prst="rect">
            <a:avLst/>
          </a:prstGeom>
          <a:noFill/>
        </p:spPr>
        <p:txBody>
          <a:bodyPr wrap="square" rtlCol="0">
            <a:spAutoFit/>
          </a:bodyPr>
          <a:lstStyle/>
          <a:p>
            <a:r>
              <a:rPr lang="en-US" sz="1600" b="1" dirty="0">
                <a:solidFill>
                  <a:schemeClr val="accent1">
                    <a:lumMod val="50000"/>
                  </a:schemeClr>
                </a:solidFill>
                <a:latin typeface="Poppins" panose="00000500000000000000" pitchFamily="2" charset="0"/>
                <a:cs typeface="Poppins" panose="00000500000000000000" pitchFamily="2" charset="0"/>
              </a:rPr>
              <a:t>The Potential of Chat-Based AI</a:t>
            </a:r>
            <a:endParaRPr lang="en-IN" sz="1600" b="1" dirty="0">
              <a:solidFill>
                <a:srgbClr val="2BB294"/>
              </a:solidFill>
              <a:latin typeface="Poppins" panose="00000500000000000000" pitchFamily="2" charset="0"/>
              <a:cs typeface="Poppins" panose="00000500000000000000" pitchFamily="2" charset="0"/>
            </a:endParaRPr>
          </a:p>
        </p:txBody>
      </p:sp>
      <p:sp>
        <p:nvSpPr>
          <p:cNvPr id="6" name="Rectangle 5">
            <a:extLst>
              <a:ext uri="{FF2B5EF4-FFF2-40B4-BE49-F238E27FC236}">
                <a16:creationId xmlns:a16="http://schemas.microsoft.com/office/drawing/2014/main" id="{C59547D8-7D9F-7CB4-6A72-7C3ADB8359CA}"/>
              </a:ext>
            </a:extLst>
          </p:cNvPr>
          <p:cNvSpPr/>
          <p:nvPr/>
        </p:nvSpPr>
        <p:spPr>
          <a:xfrm flipH="1">
            <a:off x="786020" y="1580381"/>
            <a:ext cx="730432" cy="668701"/>
          </a:xfrm>
          <a:prstGeom prst="rect">
            <a:avLst/>
          </a:prstGeom>
          <a:solidFill>
            <a:srgbClr val="3BC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IN" dirty="0">
                <a:latin typeface="Poppins" panose="00000500000000000000" pitchFamily="2" charset="0"/>
                <a:cs typeface="Poppins" panose="00000500000000000000" pitchFamily="2" charset="0"/>
              </a:rPr>
              <a:t>1</a:t>
            </a:r>
          </a:p>
        </p:txBody>
      </p:sp>
      <p:sp>
        <p:nvSpPr>
          <p:cNvPr id="7" name="Rectangle 6">
            <a:extLst>
              <a:ext uri="{FF2B5EF4-FFF2-40B4-BE49-F238E27FC236}">
                <a16:creationId xmlns:a16="http://schemas.microsoft.com/office/drawing/2014/main" id="{B9C3D48F-ACF8-1F71-7983-099B637361FC}"/>
              </a:ext>
            </a:extLst>
          </p:cNvPr>
          <p:cNvSpPr/>
          <p:nvPr/>
        </p:nvSpPr>
        <p:spPr>
          <a:xfrm flipH="1">
            <a:off x="892679" y="1686190"/>
            <a:ext cx="517114" cy="644578"/>
          </a:xfrm>
          <a:prstGeom prst="rect">
            <a:avLst/>
          </a:prstGeom>
          <a:noFill/>
          <a:ln w="25400">
            <a:solidFill>
              <a:srgbClr val="0925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Poppins" panose="00000500000000000000" pitchFamily="2" charset="0"/>
              <a:cs typeface="Poppins" panose="00000500000000000000" pitchFamily="2" charset="0"/>
            </a:endParaRPr>
          </a:p>
        </p:txBody>
      </p:sp>
      <p:sp>
        <p:nvSpPr>
          <p:cNvPr id="20" name="TextBox 19">
            <a:extLst>
              <a:ext uri="{FF2B5EF4-FFF2-40B4-BE49-F238E27FC236}">
                <a16:creationId xmlns:a16="http://schemas.microsoft.com/office/drawing/2014/main" id="{B00430B7-3ABA-A922-01C1-227F447187FA}"/>
              </a:ext>
            </a:extLst>
          </p:cNvPr>
          <p:cNvSpPr txBox="1"/>
          <p:nvPr/>
        </p:nvSpPr>
        <p:spPr>
          <a:xfrm>
            <a:off x="7048693" y="1580381"/>
            <a:ext cx="4357286" cy="584775"/>
          </a:xfrm>
          <a:prstGeom prst="rect">
            <a:avLst/>
          </a:prstGeom>
          <a:noFill/>
        </p:spPr>
        <p:txBody>
          <a:bodyPr wrap="square" rtlCol="0">
            <a:spAutoFit/>
          </a:bodyPr>
          <a:lstStyle/>
          <a:p>
            <a:r>
              <a:rPr lang="en-US" sz="1600" b="1" dirty="0">
                <a:solidFill>
                  <a:schemeClr val="accent1">
                    <a:lumMod val="50000"/>
                  </a:schemeClr>
                </a:solidFill>
                <a:latin typeface="Poppins" panose="00000500000000000000" pitchFamily="2" charset="0"/>
                <a:cs typeface="Poppins" panose="00000500000000000000" pitchFamily="2" charset="0"/>
              </a:rPr>
              <a:t>Examining the Potential Dangers of Chat AI</a:t>
            </a:r>
            <a:endParaRPr lang="en-IN" sz="1600" b="1" dirty="0">
              <a:solidFill>
                <a:srgbClr val="2BB294"/>
              </a:solidFill>
              <a:latin typeface="Poppins" panose="00000500000000000000" pitchFamily="2" charset="0"/>
              <a:cs typeface="Poppins" panose="00000500000000000000" pitchFamily="2" charset="0"/>
            </a:endParaRPr>
          </a:p>
        </p:txBody>
      </p:sp>
      <p:sp>
        <p:nvSpPr>
          <p:cNvPr id="21" name="Rectangle 20">
            <a:extLst>
              <a:ext uri="{FF2B5EF4-FFF2-40B4-BE49-F238E27FC236}">
                <a16:creationId xmlns:a16="http://schemas.microsoft.com/office/drawing/2014/main" id="{D1C5B858-1E98-C001-9CB8-544EDF9D3C2B}"/>
              </a:ext>
            </a:extLst>
          </p:cNvPr>
          <p:cNvSpPr/>
          <p:nvPr/>
        </p:nvSpPr>
        <p:spPr>
          <a:xfrm flipH="1">
            <a:off x="6211603" y="1580381"/>
            <a:ext cx="730432" cy="668701"/>
          </a:xfrm>
          <a:prstGeom prst="rect">
            <a:avLst/>
          </a:prstGeom>
          <a:solidFill>
            <a:srgbClr val="945D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IN" dirty="0">
                <a:latin typeface="Poppins" panose="00000500000000000000" pitchFamily="2" charset="0"/>
                <a:cs typeface="Poppins" panose="00000500000000000000" pitchFamily="2" charset="0"/>
              </a:rPr>
              <a:t>2</a:t>
            </a:r>
          </a:p>
        </p:txBody>
      </p:sp>
      <p:sp>
        <p:nvSpPr>
          <p:cNvPr id="22" name="Rectangle 21">
            <a:extLst>
              <a:ext uri="{FF2B5EF4-FFF2-40B4-BE49-F238E27FC236}">
                <a16:creationId xmlns:a16="http://schemas.microsoft.com/office/drawing/2014/main" id="{9806CC03-4491-4435-3FD6-9231EF087F3F}"/>
              </a:ext>
            </a:extLst>
          </p:cNvPr>
          <p:cNvSpPr/>
          <p:nvPr/>
        </p:nvSpPr>
        <p:spPr>
          <a:xfrm flipH="1">
            <a:off x="6318262" y="1686190"/>
            <a:ext cx="517114" cy="644578"/>
          </a:xfrm>
          <a:prstGeom prst="rect">
            <a:avLst/>
          </a:prstGeom>
          <a:noFill/>
          <a:ln w="25400">
            <a:solidFill>
              <a:srgbClr val="0925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Poppins" panose="00000500000000000000" pitchFamily="2" charset="0"/>
              <a:cs typeface="Poppins" panose="00000500000000000000" pitchFamily="2" charset="0"/>
            </a:endParaRPr>
          </a:p>
        </p:txBody>
      </p:sp>
      <p:sp>
        <p:nvSpPr>
          <p:cNvPr id="24" name="TextBox 23">
            <a:extLst>
              <a:ext uri="{FF2B5EF4-FFF2-40B4-BE49-F238E27FC236}">
                <a16:creationId xmlns:a16="http://schemas.microsoft.com/office/drawing/2014/main" id="{F6DF06F1-4159-5A37-6A46-EF58C093A872}"/>
              </a:ext>
            </a:extLst>
          </p:cNvPr>
          <p:cNvSpPr txBox="1"/>
          <p:nvPr/>
        </p:nvSpPr>
        <p:spPr>
          <a:xfrm>
            <a:off x="7048693" y="2125473"/>
            <a:ext cx="4481833" cy="1515800"/>
          </a:xfrm>
          <a:prstGeom prst="rect">
            <a:avLst/>
          </a:prstGeom>
          <a:noFill/>
        </p:spPr>
        <p:txBody>
          <a:bodyPr wrap="square" rtlCol="0">
            <a:spAutoFit/>
          </a:bodyPr>
          <a:lstStyle>
            <a:defPPr>
              <a:defRPr lang="en-US"/>
            </a:defPPr>
            <a:lvl1pPr>
              <a:lnSpc>
                <a:spcPct val="130000"/>
              </a:lnSpc>
              <a:defRPr sz="1400">
                <a:solidFill>
                  <a:schemeClr val="accent1">
                    <a:lumMod val="50000"/>
                  </a:schemeClr>
                </a:solidFill>
                <a:latin typeface="Fira Sans" panose="020B0503050000020004" pitchFamily="34" charset="0"/>
              </a:defRPr>
            </a:lvl1pPr>
          </a:lstStyle>
          <a:p>
            <a:pPr algn="just"/>
            <a:r>
              <a:rPr lang="en-US" sz="1200" dirty="0" err="1">
                <a:latin typeface="Poppins" panose="00000500000000000000" pitchFamily="2" charset="0"/>
                <a:cs typeface="Poppins" panose="00000500000000000000" pitchFamily="2" charset="0"/>
              </a:rPr>
              <a:t>OpenAI</a:t>
            </a:r>
            <a:r>
              <a:rPr lang="en-US" sz="1200" dirty="0">
                <a:latin typeface="Poppins" panose="00000500000000000000" pitchFamily="2" charset="0"/>
                <a:cs typeface="Poppins" panose="00000500000000000000" pitchFamily="2" charset="0"/>
              </a:rPr>
              <a:t> notes the existing limits of AI in the beta version of their ChatGPT program, including the potential for creating false information. It also mentions that depending on when the model was created, the AI may only have a limited comprehension of events or information beyond 2021.</a:t>
            </a:r>
          </a:p>
        </p:txBody>
      </p:sp>
      <p:sp>
        <p:nvSpPr>
          <p:cNvPr id="2" name="TextBox 1">
            <a:extLst>
              <a:ext uri="{FF2B5EF4-FFF2-40B4-BE49-F238E27FC236}">
                <a16:creationId xmlns:a16="http://schemas.microsoft.com/office/drawing/2014/main" id="{BBC376A9-BEE4-DB6F-6A43-18F3848A930F}"/>
              </a:ext>
            </a:extLst>
          </p:cNvPr>
          <p:cNvSpPr txBox="1"/>
          <p:nvPr/>
        </p:nvSpPr>
        <p:spPr>
          <a:xfrm>
            <a:off x="1623111" y="2125473"/>
            <a:ext cx="4375174" cy="1275734"/>
          </a:xfrm>
          <a:prstGeom prst="rect">
            <a:avLst/>
          </a:prstGeom>
          <a:noFill/>
        </p:spPr>
        <p:txBody>
          <a:bodyPr wrap="square" rtlCol="0">
            <a:spAutoFit/>
          </a:bodyPr>
          <a:lstStyle>
            <a:defPPr>
              <a:defRPr lang="en-US"/>
            </a:defPPr>
            <a:lvl1pPr>
              <a:lnSpc>
                <a:spcPct val="130000"/>
              </a:lnSpc>
              <a:defRPr sz="1400">
                <a:solidFill>
                  <a:schemeClr val="accent1">
                    <a:lumMod val="50000"/>
                  </a:schemeClr>
                </a:solidFill>
                <a:latin typeface="Fira Sans" panose="020B0503050000020004" pitchFamily="34" charset="0"/>
              </a:defRPr>
            </a:lvl1pPr>
          </a:lstStyle>
          <a:p>
            <a:pPr algn="just"/>
            <a:r>
              <a:rPr lang="en-US" sz="1200" dirty="0">
                <a:latin typeface="Poppins" panose="00000500000000000000" pitchFamily="2" charset="0"/>
                <a:cs typeface="Poppins" panose="00000500000000000000" pitchFamily="2" charset="0"/>
              </a:rPr>
              <a:t>Companies that wisely employ tools like ChatGPT can create significant opportunities. Chat-based AI can help humans operate more efficiently by automating monotonous jobs and delivering more interesting interactions with users.</a:t>
            </a:r>
          </a:p>
        </p:txBody>
      </p:sp>
      <p:sp>
        <p:nvSpPr>
          <p:cNvPr id="5" name="TextBox 4">
            <a:extLst>
              <a:ext uri="{FF2B5EF4-FFF2-40B4-BE49-F238E27FC236}">
                <a16:creationId xmlns:a16="http://schemas.microsoft.com/office/drawing/2014/main" id="{04BBC509-B0BD-094F-BCCE-B31B2B650810}"/>
              </a:ext>
            </a:extLst>
          </p:cNvPr>
          <p:cNvSpPr txBox="1"/>
          <p:nvPr/>
        </p:nvSpPr>
        <p:spPr>
          <a:xfrm>
            <a:off x="1623111" y="3941463"/>
            <a:ext cx="4375174" cy="584775"/>
          </a:xfrm>
          <a:prstGeom prst="rect">
            <a:avLst/>
          </a:prstGeom>
          <a:noFill/>
        </p:spPr>
        <p:txBody>
          <a:bodyPr wrap="square" rtlCol="0">
            <a:spAutoFit/>
          </a:bodyPr>
          <a:lstStyle/>
          <a:p>
            <a:r>
              <a:rPr lang="en-US" sz="1600" b="1" dirty="0">
                <a:solidFill>
                  <a:schemeClr val="accent1">
                    <a:lumMod val="50000"/>
                  </a:schemeClr>
                </a:solidFill>
                <a:latin typeface="Poppins" panose="00000500000000000000" pitchFamily="2" charset="0"/>
                <a:cs typeface="Poppins" panose="00000500000000000000" pitchFamily="2" charset="0"/>
              </a:rPr>
              <a:t>Will AI-Powered Chatbots Replace Humans?</a:t>
            </a:r>
            <a:endParaRPr lang="en-IN" sz="1600" b="1" dirty="0">
              <a:solidFill>
                <a:srgbClr val="2BB294"/>
              </a:solidFill>
              <a:latin typeface="Poppins" panose="00000500000000000000" pitchFamily="2" charset="0"/>
              <a:cs typeface="Poppins" panose="00000500000000000000" pitchFamily="2" charset="0"/>
            </a:endParaRPr>
          </a:p>
        </p:txBody>
      </p:sp>
      <p:sp>
        <p:nvSpPr>
          <p:cNvPr id="16" name="Rectangle 15">
            <a:extLst>
              <a:ext uri="{FF2B5EF4-FFF2-40B4-BE49-F238E27FC236}">
                <a16:creationId xmlns:a16="http://schemas.microsoft.com/office/drawing/2014/main" id="{41924F9A-5654-990A-7D87-91E7C02D4390}"/>
              </a:ext>
            </a:extLst>
          </p:cNvPr>
          <p:cNvSpPr/>
          <p:nvPr/>
        </p:nvSpPr>
        <p:spPr>
          <a:xfrm flipH="1">
            <a:off x="786020" y="3930904"/>
            <a:ext cx="730432" cy="66870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IN" dirty="0">
                <a:latin typeface="Poppins" panose="00000500000000000000" pitchFamily="2" charset="0"/>
                <a:cs typeface="Poppins" panose="00000500000000000000" pitchFamily="2" charset="0"/>
              </a:rPr>
              <a:t>3</a:t>
            </a:r>
          </a:p>
        </p:txBody>
      </p:sp>
      <p:sp>
        <p:nvSpPr>
          <p:cNvPr id="17" name="Rectangle 16">
            <a:extLst>
              <a:ext uri="{FF2B5EF4-FFF2-40B4-BE49-F238E27FC236}">
                <a16:creationId xmlns:a16="http://schemas.microsoft.com/office/drawing/2014/main" id="{C63C6650-BAF5-BCB3-8D49-D0940BB8A5A1}"/>
              </a:ext>
            </a:extLst>
          </p:cNvPr>
          <p:cNvSpPr/>
          <p:nvPr/>
        </p:nvSpPr>
        <p:spPr>
          <a:xfrm flipH="1">
            <a:off x="892679" y="4036713"/>
            <a:ext cx="517114" cy="644578"/>
          </a:xfrm>
          <a:prstGeom prst="rect">
            <a:avLst/>
          </a:prstGeom>
          <a:noFill/>
          <a:ln w="25400">
            <a:solidFill>
              <a:srgbClr val="0925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Poppins" panose="00000500000000000000" pitchFamily="2" charset="0"/>
              <a:cs typeface="Poppins" panose="00000500000000000000" pitchFamily="2" charset="0"/>
            </a:endParaRPr>
          </a:p>
        </p:txBody>
      </p:sp>
      <p:sp>
        <p:nvSpPr>
          <p:cNvPr id="18" name="TextBox 17">
            <a:extLst>
              <a:ext uri="{FF2B5EF4-FFF2-40B4-BE49-F238E27FC236}">
                <a16:creationId xmlns:a16="http://schemas.microsoft.com/office/drawing/2014/main" id="{1416044B-4D61-3254-6F5A-030B229C56DE}"/>
              </a:ext>
            </a:extLst>
          </p:cNvPr>
          <p:cNvSpPr txBox="1"/>
          <p:nvPr/>
        </p:nvSpPr>
        <p:spPr>
          <a:xfrm>
            <a:off x="1623111" y="4497688"/>
            <a:ext cx="4375174" cy="1515800"/>
          </a:xfrm>
          <a:prstGeom prst="rect">
            <a:avLst/>
          </a:prstGeom>
          <a:noFill/>
        </p:spPr>
        <p:txBody>
          <a:bodyPr wrap="square" rtlCol="0">
            <a:spAutoFit/>
          </a:bodyPr>
          <a:lstStyle>
            <a:defPPr>
              <a:defRPr lang="en-US"/>
            </a:defPPr>
            <a:lvl1pPr>
              <a:lnSpc>
                <a:spcPct val="130000"/>
              </a:lnSpc>
              <a:defRPr sz="1400">
                <a:solidFill>
                  <a:schemeClr val="accent1">
                    <a:lumMod val="50000"/>
                  </a:schemeClr>
                </a:solidFill>
                <a:latin typeface="Fira Sans" panose="020B0503050000020004" pitchFamily="34" charset="0"/>
              </a:defRPr>
            </a:lvl1pPr>
          </a:lstStyle>
          <a:p>
            <a:pPr algn="just"/>
            <a:r>
              <a:rPr lang="en-US" sz="1200" dirty="0">
                <a:latin typeface="Poppins" panose="00000500000000000000" pitchFamily="2" charset="0"/>
                <a:cs typeface="Poppins" panose="00000500000000000000" pitchFamily="2" charset="0"/>
              </a:rPr>
              <a:t>AI-based Chatbots can be used to automate some jobs, but they lack key skills that humans excel at, such as critical thinking, creativity and strategic decision-making. ChatGPT for business, can be used to supplement customer support workers, allowing people to focus on complicated &amp; “human” activities.</a:t>
            </a:r>
          </a:p>
        </p:txBody>
      </p:sp>
      <p:sp>
        <p:nvSpPr>
          <p:cNvPr id="8" name="TextBox 7">
            <a:extLst>
              <a:ext uri="{FF2B5EF4-FFF2-40B4-BE49-F238E27FC236}">
                <a16:creationId xmlns:a16="http://schemas.microsoft.com/office/drawing/2014/main" id="{33377A6B-A321-E8CB-6F56-B41DA7D1CD4A}"/>
              </a:ext>
            </a:extLst>
          </p:cNvPr>
          <p:cNvSpPr txBox="1"/>
          <p:nvPr/>
        </p:nvSpPr>
        <p:spPr>
          <a:xfrm>
            <a:off x="7155352" y="3942997"/>
            <a:ext cx="4375174" cy="338554"/>
          </a:xfrm>
          <a:prstGeom prst="rect">
            <a:avLst/>
          </a:prstGeom>
          <a:noFill/>
        </p:spPr>
        <p:txBody>
          <a:bodyPr wrap="square" rtlCol="0">
            <a:spAutoFit/>
          </a:bodyPr>
          <a:lstStyle/>
          <a:p>
            <a:r>
              <a:rPr lang="en-US" sz="1600" b="1" dirty="0">
                <a:solidFill>
                  <a:schemeClr val="accent1">
                    <a:lumMod val="50000"/>
                  </a:schemeClr>
                </a:solidFill>
                <a:latin typeface="Poppins" panose="00000500000000000000" pitchFamily="2" charset="0"/>
                <a:cs typeface="Poppins" panose="00000500000000000000" pitchFamily="2" charset="0"/>
              </a:rPr>
              <a:t>Technology with a Lot of Potential</a:t>
            </a:r>
            <a:endParaRPr lang="en-IN" sz="1600" b="1" dirty="0">
              <a:solidFill>
                <a:srgbClr val="2BB294"/>
              </a:solidFill>
              <a:latin typeface="Poppins" panose="00000500000000000000" pitchFamily="2" charset="0"/>
              <a:cs typeface="Poppins" panose="00000500000000000000" pitchFamily="2" charset="0"/>
            </a:endParaRPr>
          </a:p>
        </p:txBody>
      </p:sp>
      <p:sp>
        <p:nvSpPr>
          <p:cNvPr id="9" name="Rectangle 8">
            <a:extLst>
              <a:ext uri="{FF2B5EF4-FFF2-40B4-BE49-F238E27FC236}">
                <a16:creationId xmlns:a16="http://schemas.microsoft.com/office/drawing/2014/main" id="{D55895D8-4C51-A7C7-9BCB-DA465E6BB18E}"/>
              </a:ext>
            </a:extLst>
          </p:cNvPr>
          <p:cNvSpPr/>
          <p:nvPr/>
        </p:nvSpPr>
        <p:spPr>
          <a:xfrm flipH="1">
            <a:off x="6318261" y="3930904"/>
            <a:ext cx="730432" cy="66870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IN" dirty="0">
                <a:latin typeface="Poppins" panose="00000500000000000000" pitchFamily="2" charset="0"/>
                <a:cs typeface="Poppins" panose="00000500000000000000" pitchFamily="2" charset="0"/>
              </a:rPr>
              <a:t>4</a:t>
            </a:r>
          </a:p>
        </p:txBody>
      </p:sp>
      <p:sp>
        <p:nvSpPr>
          <p:cNvPr id="10" name="Rectangle 9">
            <a:extLst>
              <a:ext uri="{FF2B5EF4-FFF2-40B4-BE49-F238E27FC236}">
                <a16:creationId xmlns:a16="http://schemas.microsoft.com/office/drawing/2014/main" id="{B7D6A3A3-B378-4891-1253-FBF905025351}"/>
              </a:ext>
            </a:extLst>
          </p:cNvPr>
          <p:cNvSpPr/>
          <p:nvPr/>
        </p:nvSpPr>
        <p:spPr>
          <a:xfrm flipH="1">
            <a:off x="6424920" y="4036713"/>
            <a:ext cx="517114" cy="644578"/>
          </a:xfrm>
          <a:prstGeom prst="rect">
            <a:avLst/>
          </a:prstGeom>
          <a:noFill/>
          <a:ln w="25400">
            <a:solidFill>
              <a:srgbClr val="0925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Poppins" panose="00000500000000000000" pitchFamily="2" charset="0"/>
              <a:cs typeface="Poppins" panose="00000500000000000000" pitchFamily="2" charset="0"/>
            </a:endParaRPr>
          </a:p>
        </p:txBody>
      </p:sp>
      <p:sp>
        <p:nvSpPr>
          <p:cNvPr id="11" name="TextBox 10">
            <a:extLst>
              <a:ext uri="{FF2B5EF4-FFF2-40B4-BE49-F238E27FC236}">
                <a16:creationId xmlns:a16="http://schemas.microsoft.com/office/drawing/2014/main" id="{DDBFB50D-1EC1-83E6-79C7-AD96D8559B88}"/>
              </a:ext>
            </a:extLst>
          </p:cNvPr>
          <p:cNvSpPr txBox="1"/>
          <p:nvPr/>
        </p:nvSpPr>
        <p:spPr>
          <a:xfrm>
            <a:off x="7155352" y="4497688"/>
            <a:ext cx="4375174" cy="1515800"/>
          </a:xfrm>
          <a:prstGeom prst="rect">
            <a:avLst/>
          </a:prstGeom>
          <a:noFill/>
        </p:spPr>
        <p:txBody>
          <a:bodyPr wrap="square" rtlCol="0">
            <a:spAutoFit/>
          </a:bodyPr>
          <a:lstStyle>
            <a:defPPr>
              <a:defRPr lang="en-US"/>
            </a:defPPr>
            <a:lvl1pPr>
              <a:lnSpc>
                <a:spcPct val="130000"/>
              </a:lnSpc>
              <a:defRPr sz="1400">
                <a:solidFill>
                  <a:schemeClr val="accent1">
                    <a:lumMod val="50000"/>
                  </a:schemeClr>
                </a:solidFill>
                <a:latin typeface="Fira Sans" panose="020B0503050000020004" pitchFamily="34" charset="0"/>
              </a:defRPr>
            </a:lvl1pPr>
          </a:lstStyle>
          <a:p>
            <a:pPr algn="just"/>
            <a:r>
              <a:rPr lang="en-US" sz="1200" dirty="0">
                <a:latin typeface="Poppins" panose="00000500000000000000" pitchFamily="2" charset="0"/>
                <a:cs typeface="Poppins" panose="00000500000000000000" pitchFamily="2" charset="0"/>
              </a:rPr>
              <a:t>Overall, solutions like ChatGPT have the potential to improve efficiency and productivity in a wide range of corporate scenarios by automating processes that humans would ordinarily execute. On other hand, ChatGPT is a relatively new technology &amp; its capabilities are likely to evolve and improve over time.</a:t>
            </a:r>
          </a:p>
        </p:txBody>
      </p:sp>
      <p:grpSp>
        <p:nvGrpSpPr>
          <p:cNvPr id="25" name="Group 14">
            <a:extLst>
              <a:ext uri="{FF2B5EF4-FFF2-40B4-BE49-F238E27FC236}">
                <a16:creationId xmlns:a16="http://schemas.microsoft.com/office/drawing/2014/main" id="{E37F7925-3A5D-E46B-3693-49C2D6DBB2EF}"/>
              </a:ext>
            </a:extLst>
          </p:cNvPr>
          <p:cNvGrpSpPr>
            <a:grpSpLocks/>
          </p:cNvGrpSpPr>
          <p:nvPr/>
        </p:nvGrpSpPr>
        <p:grpSpPr bwMode="auto">
          <a:xfrm>
            <a:off x="0" y="6248161"/>
            <a:ext cx="12201525" cy="608248"/>
            <a:chOff x="20" y="9841"/>
            <a:chExt cx="19215" cy="959"/>
          </a:xfrm>
        </p:grpSpPr>
        <p:sp>
          <p:nvSpPr>
            <p:cNvPr id="26" name="Rectangles 8">
              <a:extLst>
                <a:ext uri="{FF2B5EF4-FFF2-40B4-BE49-F238E27FC236}">
                  <a16:creationId xmlns:a16="http://schemas.microsoft.com/office/drawing/2014/main" id="{81DFDE20-2A83-9F32-FB75-940DA314C217}"/>
                </a:ext>
              </a:extLst>
            </p:cNvPr>
            <p:cNvSpPr/>
            <p:nvPr/>
          </p:nvSpPr>
          <p:spPr>
            <a:xfrm>
              <a:off x="20" y="9841"/>
              <a:ext cx="19215" cy="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00" noProof="1"/>
            </a:p>
          </p:txBody>
        </p:sp>
        <p:grpSp>
          <p:nvGrpSpPr>
            <p:cNvPr id="27" name="Group 10">
              <a:extLst>
                <a:ext uri="{FF2B5EF4-FFF2-40B4-BE49-F238E27FC236}">
                  <a16:creationId xmlns:a16="http://schemas.microsoft.com/office/drawing/2014/main" id="{0F0F2D1F-C5DD-BE0B-E49C-23BBE0486C33}"/>
                </a:ext>
              </a:extLst>
            </p:cNvPr>
            <p:cNvGrpSpPr>
              <a:grpSpLocks/>
            </p:cNvGrpSpPr>
            <p:nvPr/>
          </p:nvGrpSpPr>
          <p:grpSpPr bwMode="auto">
            <a:xfrm>
              <a:off x="426" y="9922"/>
              <a:ext cx="13732" cy="855"/>
              <a:chOff x="771" y="7322"/>
              <a:chExt cx="13732" cy="855"/>
            </a:xfrm>
          </p:grpSpPr>
          <p:sp>
            <p:nvSpPr>
              <p:cNvPr id="29" name="Text Box 9">
                <a:extLst>
                  <a:ext uri="{FF2B5EF4-FFF2-40B4-BE49-F238E27FC236}">
                    <a16:creationId xmlns:a16="http://schemas.microsoft.com/office/drawing/2014/main" id="{42A9958E-7BBE-6584-5CB6-1CF943D677A2}"/>
                  </a:ext>
                </a:extLst>
              </p:cNvPr>
              <p:cNvSpPr txBox="1">
                <a:spLocks noChangeArrowheads="1"/>
              </p:cNvSpPr>
              <p:nvPr/>
            </p:nvSpPr>
            <p:spPr bwMode="auto">
              <a:xfrm>
                <a:off x="771" y="7322"/>
                <a:ext cx="4544"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zh-CN" sz="1400" b="1" dirty="0">
                    <a:solidFill>
                      <a:srgbClr val="203864"/>
                    </a:solidFill>
                    <a:latin typeface="Poppins" panose="00000500000000000000" pitchFamily="2" charset="0"/>
                    <a:cs typeface="Poppins" panose="00000500000000000000" pitchFamily="2" charset="0"/>
                  </a:rPr>
                  <a:t>Source:</a:t>
                </a:r>
              </a:p>
            </p:txBody>
          </p:sp>
          <p:sp>
            <p:nvSpPr>
              <p:cNvPr id="30" name="Text Box 10">
                <a:extLst>
                  <a:ext uri="{FF2B5EF4-FFF2-40B4-BE49-F238E27FC236}">
                    <a16:creationId xmlns:a16="http://schemas.microsoft.com/office/drawing/2014/main" id="{C7A43EB5-224E-26FE-EC16-4CF6F95556F1}"/>
                  </a:ext>
                </a:extLst>
              </p:cNvPr>
              <p:cNvSpPr txBox="1">
                <a:spLocks noChangeArrowheads="1"/>
              </p:cNvSpPr>
              <p:nvPr/>
            </p:nvSpPr>
            <p:spPr bwMode="auto">
              <a:xfrm>
                <a:off x="771" y="7701"/>
                <a:ext cx="13732" cy="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120000"/>
                  </a:lnSpc>
                </a:pPr>
                <a:r>
                  <a:rPr lang="en-US" altLang="zh-CN" sz="1200" dirty="0">
                    <a:solidFill>
                      <a:srgbClr val="203864"/>
                    </a:solidFill>
                    <a:latin typeface="Poppins" panose="00000500000000000000" pitchFamily="2" charset="0"/>
                    <a:cs typeface="Poppins" panose="00000500000000000000" pitchFamily="2" charset="0"/>
                    <a:sym typeface="SimSun" panose="02010600030101010101" pitchFamily="2" charset="-122"/>
                    <a:hlinkClick r:id="rId2">
                      <a:extLst>
                        <a:ext uri="{A12FA001-AC4F-418D-AE19-62706E023703}">
                          <ahyp:hlinkClr xmlns:ahyp="http://schemas.microsoft.com/office/drawing/2018/hyperlinkcolor" val="tx"/>
                        </a:ext>
                      </a:extLst>
                    </a:hlinkClick>
                  </a:rPr>
                  <a:t>https://www.weblineindia.com/blog/chatgpt-for-business/</a:t>
                </a:r>
                <a:endParaRPr lang="en-US" altLang="zh-CN" sz="1200" dirty="0">
                  <a:solidFill>
                    <a:srgbClr val="203864"/>
                  </a:solidFill>
                  <a:latin typeface="Poppins" panose="00000500000000000000" pitchFamily="2" charset="0"/>
                  <a:cs typeface="Poppins" panose="00000500000000000000" pitchFamily="2" charset="0"/>
                  <a:sym typeface="SimSun" panose="02010600030101010101" pitchFamily="2" charset="-122"/>
                </a:endParaRPr>
              </a:p>
            </p:txBody>
          </p:sp>
        </p:grpSp>
        <p:pic>
          <p:nvPicPr>
            <p:cNvPr id="28" name="Picture 11" descr="Group 410">
              <a:extLst>
                <a:ext uri="{FF2B5EF4-FFF2-40B4-BE49-F238E27FC236}">
                  <a16:creationId xmlns:a16="http://schemas.microsoft.com/office/drawing/2014/main" id="{6EED5203-A723-0C5A-5666-F6839B0E24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64" y="10002"/>
              <a:ext cx="4065" cy="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099686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2026888F-B6B3-9031-B916-CB8F56C7E7B0}"/>
              </a:ext>
            </a:extLst>
          </p:cNvPr>
          <p:cNvGrpSpPr/>
          <p:nvPr/>
        </p:nvGrpSpPr>
        <p:grpSpPr>
          <a:xfrm>
            <a:off x="539029" y="600229"/>
            <a:ext cx="11113940" cy="2306601"/>
            <a:chOff x="298785" y="982119"/>
            <a:chExt cx="11113940" cy="2306601"/>
          </a:xfrm>
        </p:grpSpPr>
        <p:sp>
          <p:nvSpPr>
            <p:cNvPr id="52" name="TextBox 51">
              <a:extLst>
                <a:ext uri="{FF2B5EF4-FFF2-40B4-BE49-F238E27FC236}">
                  <a16:creationId xmlns:a16="http://schemas.microsoft.com/office/drawing/2014/main" id="{5CD8651A-DF3E-B592-E5F3-106E5C778634}"/>
                </a:ext>
              </a:extLst>
            </p:cNvPr>
            <p:cNvSpPr txBox="1"/>
            <p:nvPr/>
          </p:nvSpPr>
          <p:spPr>
            <a:xfrm>
              <a:off x="298785" y="982119"/>
              <a:ext cx="11113940" cy="1077218"/>
            </a:xfrm>
            <a:prstGeom prst="rect">
              <a:avLst/>
            </a:prstGeom>
            <a:noFill/>
          </p:spPr>
          <p:txBody>
            <a:bodyPr wrap="none" rtlCol="0">
              <a:spAutoFit/>
            </a:bodyPr>
            <a:lstStyle/>
            <a:p>
              <a:pPr algn="ctr"/>
              <a:r>
                <a:rPr lang="en-US" sz="3600" b="1" dirty="0">
                  <a:solidFill>
                    <a:srgbClr val="2BB294"/>
                  </a:solidFill>
                  <a:latin typeface="Poppins" panose="00000500000000000000" pitchFamily="2" charset="0"/>
                  <a:cs typeface="Poppins" panose="00000500000000000000" pitchFamily="2" charset="0"/>
                </a:rPr>
                <a:t>Conversational AI chatbots: </a:t>
              </a:r>
            </a:p>
            <a:p>
              <a:pPr algn="ctr"/>
              <a:r>
                <a:rPr lang="en-US" sz="2800" b="1" dirty="0">
                  <a:solidFill>
                    <a:schemeClr val="accent1">
                      <a:lumMod val="50000"/>
                    </a:schemeClr>
                  </a:solidFill>
                  <a:latin typeface="Poppins" panose="00000500000000000000" pitchFamily="2" charset="0"/>
                  <a:cs typeface="Poppins" panose="00000500000000000000" pitchFamily="2" charset="0"/>
                </a:rPr>
                <a:t>Same Pleasant User Experience While Avoiding the Hazards</a:t>
              </a:r>
              <a:endParaRPr lang="en-IN" sz="2800" b="1" dirty="0">
                <a:solidFill>
                  <a:srgbClr val="2BB294"/>
                </a:solidFill>
                <a:latin typeface="Poppins" panose="00000500000000000000" pitchFamily="2" charset="0"/>
                <a:cs typeface="Poppins" panose="00000500000000000000" pitchFamily="2" charset="0"/>
              </a:endParaRPr>
            </a:p>
          </p:txBody>
        </p:sp>
        <p:sp>
          <p:nvSpPr>
            <p:cNvPr id="53" name="TextBox 52">
              <a:extLst>
                <a:ext uri="{FF2B5EF4-FFF2-40B4-BE49-F238E27FC236}">
                  <a16:creationId xmlns:a16="http://schemas.microsoft.com/office/drawing/2014/main" id="{1A17CBE6-9178-2286-14B4-200EE4D7E390}"/>
                </a:ext>
              </a:extLst>
            </p:cNvPr>
            <p:cNvSpPr txBox="1"/>
            <p:nvPr/>
          </p:nvSpPr>
          <p:spPr>
            <a:xfrm>
              <a:off x="658812" y="2262029"/>
              <a:ext cx="10393886" cy="1026691"/>
            </a:xfrm>
            <a:prstGeom prst="rect">
              <a:avLst/>
            </a:prstGeom>
            <a:noFill/>
          </p:spPr>
          <p:txBody>
            <a:bodyPr wrap="square" rtlCol="0">
              <a:spAutoFit/>
            </a:bodyPr>
            <a:lstStyle/>
            <a:p>
              <a:pPr algn="ctr">
                <a:lnSpc>
                  <a:spcPct val="130000"/>
                </a:lnSpc>
              </a:pPr>
              <a:r>
                <a:rPr lang="en-US" sz="1600" dirty="0">
                  <a:solidFill>
                    <a:schemeClr val="accent1">
                      <a:lumMod val="50000"/>
                    </a:schemeClr>
                  </a:solidFill>
                  <a:latin typeface="Poppins" panose="00000500000000000000" pitchFamily="2" charset="0"/>
                  <a:cs typeface="Poppins" panose="00000500000000000000" pitchFamily="2" charset="0"/>
                </a:rPr>
                <a:t>ChatGPT is an additional technology that you can use in your business to assist you with chores or as inspiration. Conversational AI has been available for a while and it not only delivers the same smooth human-bot interaction as ChatGPT. It also gives a safe experience.</a:t>
              </a:r>
              <a:endParaRPr lang="en-IN" sz="1600" dirty="0">
                <a:solidFill>
                  <a:srgbClr val="2BB294"/>
                </a:solidFill>
                <a:latin typeface="Poppins" panose="00000500000000000000" pitchFamily="2" charset="0"/>
                <a:cs typeface="Poppins" panose="00000500000000000000" pitchFamily="2" charset="0"/>
              </a:endParaRPr>
            </a:p>
          </p:txBody>
        </p:sp>
      </p:grpSp>
      <p:grpSp>
        <p:nvGrpSpPr>
          <p:cNvPr id="2" name="Group 1">
            <a:extLst>
              <a:ext uri="{FF2B5EF4-FFF2-40B4-BE49-F238E27FC236}">
                <a16:creationId xmlns:a16="http://schemas.microsoft.com/office/drawing/2014/main" id="{AFC15B47-2B31-0F13-4ED9-251DA83E6E81}"/>
              </a:ext>
            </a:extLst>
          </p:cNvPr>
          <p:cNvGrpSpPr/>
          <p:nvPr/>
        </p:nvGrpSpPr>
        <p:grpSpPr>
          <a:xfrm>
            <a:off x="899056" y="3638704"/>
            <a:ext cx="10393886" cy="2152702"/>
            <a:chOff x="658812" y="1201194"/>
            <a:chExt cx="10393886" cy="2152702"/>
          </a:xfrm>
        </p:grpSpPr>
        <p:sp>
          <p:nvSpPr>
            <p:cNvPr id="3" name="TextBox 2">
              <a:extLst>
                <a:ext uri="{FF2B5EF4-FFF2-40B4-BE49-F238E27FC236}">
                  <a16:creationId xmlns:a16="http://schemas.microsoft.com/office/drawing/2014/main" id="{BA641F62-FDA2-77A8-AAAD-244E1D5B54E9}"/>
                </a:ext>
              </a:extLst>
            </p:cNvPr>
            <p:cNvSpPr txBox="1"/>
            <p:nvPr/>
          </p:nvSpPr>
          <p:spPr>
            <a:xfrm>
              <a:off x="961627" y="1201194"/>
              <a:ext cx="9788257" cy="646331"/>
            </a:xfrm>
            <a:prstGeom prst="rect">
              <a:avLst/>
            </a:prstGeom>
            <a:noFill/>
          </p:spPr>
          <p:txBody>
            <a:bodyPr wrap="none" rtlCol="0">
              <a:spAutoFit/>
            </a:bodyPr>
            <a:lstStyle/>
            <a:p>
              <a:pPr algn="ctr"/>
              <a:r>
                <a:rPr lang="en-US" sz="3600" b="1" dirty="0">
                  <a:solidFill>
                    <a:srgbClr val="203864"/>
                  </a:solidFill>
                  <a:latin typeface="Poppins" panose="00000500000000000000" pitchFamily="2" charset="0"/>
                  <a:cs typeface="Poppins" panose="00000500000000000000" pitchFamily="2" charset="0"/>
                </a:rPr>
                <a:t>Final thoughts on </a:t>
              </a:r>
              <a:r>
                <a:rPr lang="en-US" sz="3600" b="1" dirty="0">
                  <a:solidFill>
                    <a:srgbClr val="2BB294"/>
                  </a:solidFill>
                  <a:latin typeface="Poppins" panose="00000500000000000000" pitchFamily="2" charset="0"/>
                  <a:cs typeface="Poppins" panose="00000500000000000000" pitchFamily="2" charset="0"/>
                </a:rPr>
                <a:t>ChatGPT</a:t>
              </a:r>
              <a:r>
                <a:rPr lang="en-US" sz="3600" b="1" dirty="0">
                  <a:solidFill>
                    <a:srgbClr val="203864"/>
                  </a:solidFill>
                  <a:latin typeface="Poppins" panose="00000500000000000000" pitchFamily="2" charset="0"/>
                  <a:cs typeface="Poppins" panose="00000500000000000000" pitchFamily="2" charset="0"/>
                </a:rPr>
                <a:t> in Businesses</a:t>
              </a:r>
              <a:endParaRPr lang="en-IN" sz="2400" b="1" dirty="0">
                <a:solidFill>
                  <a:srgbClr val="203864"/>
                </a:solidFill>
                <a:latin typeface="Poppins" panose="00000500000000000000" pitchFamily="2" charset="0"/>
                <a:cs typeface="Poppins" panose="00000500000000000000" pitchFamily="2" charset="0"/>
              </a:endParaRPr>
            </a:p>
          </p:txBody>
        </p:sp>
        <p:sp>
          <p:nvSpPr>
            <p:cNvPr id="4" name="TextBox 3">
              <a:extLst>
                <a:ext uri="{FF2B5EF4-FFF2-40B4-BE49-F238E27FC236}">
                  <a16:creationId xmlns:a16="http://schemas.microsoft.com/office/drawing/2014/main" id="{7730AE92-5DFB-7D83-2CBC-AF8E81C00F67}"/>
                </a:ext>
              </a:extLst>
            </p:cNvPr>
            <p:cNvSpPr txBox="1"/>
            <p:nvPr/>
          </p:nvSpPr>
          <p:spPr>
            <a:xfrm>
              <a:off x="658812" y="2003783"/>
              <a:ext cx="10393886" cy="1350113"/>
            </a:xfrm>
            <a:prstGeom prst="rect">
              <a:avLst/>
            </a:prstGeom>
            <a:noFill/>
          </p:spPr>
          <p:txBody>
            <a:bodyPr wrap="square" rtlCol="0">
              <a:spAutoFit/>
            </a:bodyPr>
            <a:lstStyle/>
            <a:p>
              <a:pPr algn="ctr">
                <a:lnSpc>
                  <a:spcPct val="130000"/>
                </a:lnSpc>
              </a:pPr>
              <a:r>
                <a:rPr lang="en-US" sz="1600" dirty="0">
                  <a:solidFill>
                    <a:schemeClr val="accent1">
                      <a:lumMod val="50000"/>
                    </a:schemeClr>
                  </a:solidFill>
                  <a:latin typeface="Poppins" panose="00000500000000000000" pitchFamily="2" charset="0"/>
                  <a:cs typeface="Poppins" panose="00000500000000000000" pitchFamily="2" charset="0"/>
                </a:rPr>
                <a:t>ChatGPT is a game changer in the corporate sector. The innovative technology has the potential to improve practically every element of business, including customer service, lead creation, and even marketing content generation. ChatGPT in businesses is a valuable asset for any organization looking to improve user experience, and boost productivity.</a:t>
              </a:r>
              <a:endParaRPr lang="en-IN" sz="1600" dirty="0">
                <a:solidFill>
                  <a:srgbClr val="2BB294"/>
                </a:solidFill>
                <a:latin typeface="Poppins" panose="00000500000000000000" pitchFamily="2" charset="0"/>
                <a:cs typeface="Poppins" panose="00000500000000000000" pitchFamily="2" charset="0"/>
              </a:endParaRPr>
            </a:p>
          </p:txBody>
        </p:sp>
      </p:grpSp>
      <p:grpSp>
        <p:nvGrpSpPr>
          <p:cNvPr id="14" name="Group 14">
            <a:extLst>
              <a:ext uri="{FF2B5EF4-FFF2-40B4-BE49-F238E27FC236}">
                <a16:creationId xmlns:a16="http://schemas.microsoft.com/office/drawing/2014/main" id="{0F7A7279-AC05-F577-B1E5-CE9D37AECC8B}"/>
              </a:ext>
            </a:extLst>
          </p:cNvPr>
          <p:cNvGrpSpPr>
            <a:grpSpLocks/>
          </p:cNvGrpSpPr>
          <p:nvPr/>
        </p:nvGrpSpPr>
        <p:grpSpPr bwMode="auto">
          <a:xfrm>
            <a:off x="0" y="6248161"/>
            <a:ext cx="12201525" cy="608248"/>
            <a:chOff x="20" y="9841"/>
            <a:chExt cx="19215" cy="959"/>
          </a:xfrm>
        </p:grpSpPr>
        <p:sp>
          <p:nvSpPr>
            <p:cNvPr id="18" name="Rectangles 8">
              <a:extLst>
                <a:ext uri="{FF2B5EF4-FFF2-40B4-BE49-F238E27FC236}">
                  <a16:creationId xmlns:a16="http://schemas.microsoft.com/office/drawing/2014/main" id="{E4F4CE8C-6C6E-7D10-81C0-A21DF08D6EE6}"/>
                </a:ext>
              </a:extLst>
            </p:cNvPr>
            <p:cNvSpPr/>
            <p:nvPr/>
          </p:nvSpPr>
          <p:spPr>
            <a:xfrm>
              <a:off x="20" y="9841"/>
              <a:ext cx="19215" cy="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00" noProof="1"/>
            </a:p>
          </p:txBody>
        </p:sp>
        <p:grpSp>
          <p:nvGrpSpPr>
            <p:cNvPr id="19" name="Group 10">
              <a:extLst>
                <a:ext uri="{FF2B5EF4-FFF2-40B4-BE49-F238E27FC236}">
                  <a16:creationId xmlns:a16="http://schemas.microsoft.com/office/drawing/2014/main" id="{DDBD1340-F18B-F0EA-BE43-2FBCC427B668}"/>
                </a:ext>
              </a:extLst>
            </p:cNvPr>
            <p:cNvGrpSpPr>
              <a:grpSpLocks/>
            </p:cNvGrpSpPr>
            <p:nvPr/>
          </p:nvGrpSpPr>
          <p:grpSpPr bwMode="auto">
            <a:xfrm>
              <a:off x="426" y="9922"/>
              <a:ext cx="13732" cy="855"/>
              <a:chOff x="771" y="7322"/>
              <a:chExt cx="13732" cy="855"/>
            </a:xfrm>
          </p:grpSpPr>
          <p:sp>
            <p:nvSpPr>
              <p:cNvPr id="21" name="Text Box 9">
                <a:extLst>
                  <a:ext uri="{FF2B5EF4-FFF2-40B4-BE49-F238E27FC236}">
                    <a16:creationId xmlns:a16="http://schemas.microsoft.com/office/drawing/2014/main" id="{9AF62BE9-171F-0A50-2A54-F3C66D375D7C}"/>
                  </a:ext>
                </a:extLst>
              </p:cNvPr>
              <p:cNvSpPr txBox="1">
                <a:spLocks noChangeArrowheads="1"/>
              </p:cNvSpPr>
              <p:nvPr/>
            </p:nvSpPr>
            <p:spPr bwMode="auto">
              <a:xfrm>
                <a:off x="771" y="7322"/>
                <a:ext cx="4544"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zh-CN" sz="1400" b="1" dirty="0">
                    <a:solidFill>
                      <a:srgbClr val="203864"/>
                    </a:solidFill>
                    <a:latin typeface="Poppins" panose="00000500000000000000" pitchFamily="2" charset="0"/>
                    <a:cs typeface="Poppins" panose="00000500000000000000" pitchFamily="2" charset="0"/>
                  </a:rPr>
                  <a:t>Source:</a:t>
                </a:r>
              </a:p>
            </p:txBody>
          </p:sp>
          <p:sp>
            <p:nvSpPr>
              <p:cNvPr id="22" name="Text Box 10">
                <a:extLst>
                  <a:ext uri="{FF2B5EF4-FFF2-40B4-BE49-F238E27FC236}">
                    <a16:creationId xmlns:a16="http://schemas.microsoft.com/office/drawing/2014/main" id="{FCC5A441-0F12-8DED-F085-E26FCA02AB22}"/>
                  </a:ext>
                </a:extLst>
              </p:cNvPr>
              <p:cNvSpPr txBox="1">
                <a:spLocks noChangeArrowheads="1"/>
              </p:cNvSpPr>
              <p:nvPr/>
            </p:nvSpPr>
            <p:spPr bwMode="auto">
              <a:xfrm>
                <a:off x="771" y="7701"/>
                <a:ext cx="13732" cy="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120000"/>
                  </a:lnSpc>
                </a:pPr>
                <a:r>
                  <a:rPr lang="en-US" altLang="zh-CN" sz="1200" dirty="0">
                    <a:solidFill>
                      <a:srgbClr val="203864"/>
                    </a:solidFill>
                    <a:latin typeface="Poppins" panose="00000500000000000000" pitchFamily="2" charset="0"/>
                    <a:cs typeface="Poppins" panose="00000500000000000000" pitchFamily="2" charset="0"/>
                    <a:sym typeface="SimSun" panose="02010600030101010101" pitchFamily="2" charset="-122"/>
                    <a:hlinkClick r:id="rId2">
                      <a:extLst>
                        <a:ext uri="{A12FA001-AC4F-418D-AE19-62706E023703}">
                          <ahyp:hlinkClr xmlns:ahyp="http://schemas.microsoft.com/office/drawing/2018/hyperlinkcolor" val="tx"/>
                        </a:ext>
                      </a:extLst>
                    </a:hlinkClick>
                  </a:rPr>
                  <a:t>https://www.weblineindia.com/blog/chatgpt-for-business/</a:t>
                </a:r>
                <a:endParaRPr lang="en-US" altLang="zh-CN" sz="1200" dirty="0">
                  <a:solidFill>
                    <a:srgbClr val="203864"/>
                  </a:solidFill>
                  <a:latin typeface="Poppins" panose="00000500000000000000" pitchFamily="2" charset="0"/>
                  <a:cs typeface="Poppins" panose="00000500000000000000" pitchFamily="2" charset="0"/>
                  <a:sym typeface="SimSun" panose="02010600030101010101" pitchFamily="2" charset="-122"/>
                </a:endParaRPr>
              </a:p>
            </p:txBody>
          </p:sp>
        </p:grpSp>
        <p:pic>
          <p:nvPicPr>
            <p:cNvPr id="20" name="Picture 11" descr="Group 410">
              <a:extLst>
                <a:ext uri="{FF2B5EF4-FFF2-40B4-BE49-F238E27FC236}">
                  <a16:creationId xmlns:a16="http://schemas.microsoft.com/office/drawing/2014/main" id="{97A9D538-17C4-8509-D8CE-C521EB8F8D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64" y="10002"/>
              <a:ext cx="4065" cy="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6770833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2251</TotalTime>
  <Words>1159</Words>
  <Application>Microsoft Office PowerPoint</Application>
  <PresentationFormat>Widescreen</PresentationFormat>
  <Paragraphs>100</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Sapling Creations</dc:creator>
  <cp:lastModifiedBy>Adnan Z Mistry</cp:lastModifiedBy>
  <cp:revision>272</cp:revision>
  <dcterms:created xsi:type="dcterms:W3CDTF">2021-11-17T09:33:18Z</dcterms:created>
  <dcterms:modified xsi:type="dcterms:W3CDTF">2023-04-10T07:29:14Z</dcterms:modified>
</cp:coreProperties>
</file>